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3" r:id="rId1"/>
    <p:sldMasterId id="2147484103" r:id="rId2"/>
    <p:sldMasterId id="2147484115" r:id="rId3"/>
    <p:sldMasterId id="2147484232" r:id="rId4"/>
    <p:sldMasterId id="2147484244" r:id="rId5"/>
    <p:sldMasterId id="2147484256" r:id="rId6"/>
    <p:sldMasterId id="2147484261" r:id="rId7"/>
    <p:sldMasterId id="2147484274" r:id="rId8"/>
    <p:sldMasterId id="2147484287" r:id="rId9"/>
    <p:sldMasterId id="2147484300" r:id="rId10"/>
  </p:sldMasterIdLst>
  <p:notesMasterIdLst>
    <p:notesMasterId r:id="rId27"/>
  </p:notesMasterIdLst>
  <p:handoutMasterIdLst>
    <p:handoutMasterId r:id="rId28"/>
  </p:handoutMasterIdLst>
  <p:sldIdLst>
    <p:sldId id="286" r:id="rId11"/>
    <p:sldId id="394" r:id="rId12"/>
    <p:sldId id="298" r:id="rId13"/>
    <p:sldId id="398" r:id="rId14"/>
    <p:sldId id="391" r:id="rId15"/>
    <p:sldId id="375" r:id="rId16"/>
    <p:sldId id="384" r:id="rId17"/>
    <p:sldId id="395" r:id="rId18"/>
    <p:sldId id="396" r:id="rId19"/>
    <p:sldId id="397" r:id="rId20"/>
    <p:sldId id="385" r:id="rId21"/>
    <p:sldId id="386" r:id="rId22"/>
    <p:sldId id="387" r:id="rId23"/>
    <p:sldId id="388" r:id="rId24"/>
    <p:sldId id="389" r:id="rId25"/>
    <p:sldId id="401" r:id="rId26"/>
  </p:sldIdLst>
  <p:sldSz cx="9144000" cy="6858000" type="screen4x3"/>
  <p:notesSz cx="6797675" cy="9928225"/>
  <p:defaultTextStyle>
    <a:defPPr>
      <a:defRPr lang="fr-FR"/>
    </a:defPPr>
    <a:lvl1pPr algn="l" defTabSz="45715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153" algn="l" defTabSz="45715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307" algn="l" defTabSz="45715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460" algn="l" defTabSz="45715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613" algn="l" defTabSz="45715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5768" algn="l" defTabSz="91430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2921" algn="l" defTabSz="91430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075" algn="l" defTabSz="91430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228" algn="l" defTabSz="91430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814D259-5EC6-1040-B8E3-A8B451227E00}">
          <p14:sldIdLst>
            <p14:sldId id="286"/>
            <p14:sldId id="394"/>
            <p14:sldId id="298"/>
            <p14:sldId id="398"/>
            <p14:sldId id="391"/>
            <p14:sldId id="375"/>
            <p14:sldId id="384"/>
            <p14:sldId id="395"/>
            <p14:sldId id="396"/>
            <p14:sldId id="397"/>
            <p14:sldId id="385"/>
            <p14:sldId id="386"/>
            <p14:sldId id="387"/>
            <p14:sldId id="388"/>
            <p14:sldId id="389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  <a:srgbClr val="C00000"/>
    <a:srgbClr val="92D050"/>
    <a:srgbClr val="C3D69B"/>
    <a:srgbClr val="FFFFFF"/>
    <a:srgbClr val="000000"/>
    <a:srgbClr val="333333"/>
    <a:srgbClr val="C5DD01"/>
    <a:srgbClr val="60B709"/>
    <a:srgbClr val="58A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3" autoAdjust="0"/>
    <p:restoredTop sz="88455" autoAdjust="0"/>
  </p:normalViewPr>
  <p:slideViewPr>
    <p:cSldViewPr snapToGrid="0" snapToObjects="1">
      <p:cViewPr varScale="1">
        <p:scale>
          <a:sx n="48" d="100"/>
          <a:sy n="48" d="100"/>
        </p:scale>
        <p:origin x="117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33"/>
    </p:cViewPr>
  </p:sorterViewPr>
  <p:notesViewPr>
    <p:cSldViewPr snapToGrid="0" snapToObjects="1">
      <p:cViewPr varScale="1">
        <p:scale>
          <a:sx n="112" d="100"/>
          <a:sy n="112" d="100"/>
        </p:scale>
        <p:origin x="-413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0B01D-57E0-4E5C-926C-FEBBF2613BC9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7EB4FF0-31C9-4CB3-B9C4-98522B26609A}">
      <dgm:prSet phldrT="[Texte]"/>
      <dgm:spPr/>
      <dgm:t>
        <a:bodyPr/>
        <a:lstStyle/>
        <a:p>
          <a:r>
            <a:rPr lang="fr-FR" b="1" dirty="0" err="1" smtClean="0"/>
            <a:t>Grasslands</a:t>
          </a:r>
          <a:endParaRPr lang="fr-FR" b="1" dirty="0"/>
        </a:p>
      </dgm:t>
    </dgm:pt>
    <dgm:pt modelId="{14EFAD8D-81AE-45EF-894C-F4AD32A4B0D2}" type="parTrans" cxnId="{BD6A8D9C-8379-4597-AE03-C72778C33448}">
      <dgm:prSet/>
      <dgm:spPr/>
      <dgm:t>
        <a:bodyPr/>
        <a:lstStyle/>
        <a:p>
          <a:endParaRPr lang="fr-FR"/>
        </a:p>
      </dgm:t>
    </dgm:pt>
    <dgm:pt modelId="{8E137B40-C27B-49C1-91CF-FD1C35D54AF1}" type="sibTrans" cxnId="{BD6A8D9C-8379-4597-AE03-C72778C33448}">
      <dgm:prSet/>
      <dgm:spPr/>
      <dgm:t>
        <a:bodyPr/>
        <a:lstStyle/>
        <a:p>
          <a:endParaRPr lang="fr-FR"/>
        </a:p>
      </dgm:t>
    </dgm:pt>
    <dgm:pt modelId="{CC7F7CC9-6E8D-4BA7-B7C7-6C333CDEF589}">
      <dgm:prSet phldrT="[Texte]"/>
      <dgm:spPr/>
      <dgm:t>
        <a:bodyPr/>
        <a:lstStyle/>
        <a:p>
          <a:r>
            <a:rPr lang="fr-FR" b="1" dirty="0" smtClean="0"/>
            <a:t>Soil </a:t>
          </a:r>
          <a:r>
            <a:rPr lang="fr-FR" b="1" dirty="0" err="1" smtClean="0"/>
            <a:t>carbon</a:t>
          </a:r>
          <a:endParaRPr lang="fr-FR" b="1" dirty="0"/>
        </a:p>
      </dgm:t>
    </dgm:pt>
    <dgm:pt modelId="{E9D040C4-1F51-40CD-889F-02A67A555063}" type="parTrans" cxnId="{C322CFB8-9A79-4CEE-9BA1-BE5BAFDD5748}">
      <dgm:prSet/>
      <dgm:spPr/>
      <dgm:t>
        <a:bodyPr/>
        <a:lstStyle/>
        <a:p>
          <a:endParaRPr lang="fr-FR"/>
        </a:p>
      </dgm:t>
    </dgm:pt>
    <dgm:pt modelId="{DDEBE9FA-4E79-4105-845E-64C75A7A3598}" type="sibTrans" cxnId="{C322CFB8-9A79-4CEE-9BA1-BE5BAFDD5748}">
      <dgm:prSet/>
      <dgm:spPr/>
      <dgm:t>
        <a:bodyPr/>
        <a:lstStyle/>
        <a:p>
          <a:endParaRPr lang="fr-FR"/>
        </a:p>
      </dgm:t>
    </dgm:pt>
    <dgm:pt modelId="{20C9F07C-A5C3-49B7-A007-11E401F82779}">
      <dgm:prSet phldrT="[Texte]"/>
      <dgm:spPr/>
      <dgm:t>
        <a:bodyPr/>
        <a:lstStyle/>
        <a:p>
          <a:r>
            <a:rPr lang="fr-FR" b="1" dirty="0" smtClean="0"/>
            <a:t>Field</a:t>
          </a:r>
          <a:endParaRPr lang="fr-FR" b="1" dirty="0"/>
        </a:p>
      </dgm:t>
    </dgm:pt>
    <dgm:pt modelId="{1FBFD627-59B5-4D4E-91EB-95C88FA841F9}" type="parTrans" cxnId="{8A3F8F12-1FF8-4A6A-AFE2-1A66A65EAEBC}">
      <dgm:prSet/>
      <dgm:spPr/>
      <dgm:t>
        <a:bodyPr/>
        <a:lstStyle/>
        <a:p>
          <a:endParaRPr lang="fr-FR"/>
        </a:p>
      </dgm:t>
    </dgm:pt>
    <dgm:pt modelId="{DE3DB247-4EFE-4470-A290-062633538D13}" type="sibTrans" cxnId="{8A3F8F12-1FF8-4A6A-AFE2-1A66A65EAEBC}">
      <dgm:prSet/>
      <dgm:spPr/>
      <dgm:t>
        <a:bodyPr/>
        <a:lstStyle/>
        <a:p>
          <a:endParaRPr lang="fr-FR"/>
        </a:p>
      </dgm:t>
    </dgm:pt>
    <dgm:pt modelId="{8E2E2F54-B9EC-49F0-935A-E62F14E1B92A}">
      <dgm:prSet/>
      <dgm:spPr/>
      <dgm:t>
        <a:bodyPr/>
        <a:lstStyle/>
        <a:p>
          <a:r>
            <a:rPr lang="fr-FR" b="1" dirty="0" err="1" smtClean="0"/>
            <a:t>Farm</a:t>
          </a:r>
          <a:r>
            <a:rPr lang="fr-FR" b="1" dirty="0" smtClean="0"/>
            <a:t>, </a:t>
          </a:r>
          <a:r>
            <a:rPr lang="fr-FR" b="1" dirty="0" err="1" smtClean="0"/>
            <a:t>region</a:t>
          </a:r>
          <a:endParaRPr lang="fr-FR" b="1" dirty="0"/>
        </a:p>
      </dgm:t>
    </dgm:pt>
    <dgm:pt modelId="{41BC9B15-1429-4C17-9D3B-F4CF2A98ACC2}" type="parTrans" cxnId="{A8B07868-F54C-4DF9-A3A1-F7143726A357}">
      <dgm:prSet/>
      <dgm:spPr/>
      <dgm:t>
        <a:bodyPr/>
        <a:lstStyle/>
        <a:p>
          <a:endParaRPr lang="fr-FR"/>
        </a:p>
      </dgm:t>
    </dgm:pt>
    <dgm:pt modelId="{8A8851A3-7958-48AE-AC50-BC0A8361B47E}" type="sibTrans" cxnId="{A8B07868-F54C-4DF9-A3A1-F7143726A357}">
      <dgm:prSet/>
      <dgm:spPr/>
      <dgm:t>
        <a:bodyPr/>
        <a:lstStyle/>
        <a:p>
          <a:endParaRPr lang="fr-FR"/>
        </a:p>
      </dgm:t>
    </dgm:pt>
    <dgm:pt modelId="{3406B1B7-879E-437A-B066-F0B4D1F7A855}">
      <dgm:prSet/>
      <dgm:spPr/>
      <dgm:t>
        <a:bodyPr/>
        <a:lstStyle/>
        <a:p>
          <a:r>
            <a:rPr lang="fr-FR" b="1" dirty="0" smtClean="0"/>
            <a:t>Inventories</a:t>
          </a:r>
          <a:endParaRPr lang="fr-FR" b="1" dirty="0"/>
        </a:p>
      </dgm:t>
    </dgm:pt>
    <dgm:pt modelId="{CB173CD7-8884-4B70-98AA-A732476B6079}" type="parTrans" cxnId="{37B86FCA-FF33-4505-B17E-771CC294851E}">
      <dgm:prSet/>
      <dgm:spPr/>
      <dgm:t>
        <a:bodyPr/>
        <a:lstStyle/>
        <a:p>
          <a:endParaRPr lang="fr-FR"/>
        </a:p>
      </dgm:t>
    </dgm:pt>
    <dgm:pt modelId="{DE8DD0C0-ACF7-4263-8529-F4726922E415}" type="sibTrans" cxnId="{37B86FCA-FF33-4505-B17E-771CC294851E}">
      <dgm:prSet/>
      <dgm:spPr/>
      <dgm:t>
        <a:bodyPr/>
        <a:lstStyle/>
        <a:p>
          <a:endParaRPr lang="fr-FR"/>
        </a:p>
      </dgm:t>
    </dgm:pt>
    <dgm:pt modelId="{0F98E7D6-60B8-4DD3-9CBF-1D8BAE8FCCA8}" type="pres">
      <dgm:prSet presAssocID="{5250B01D-57E0-4E5C-926C-FEBBF2613BC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50B66B0-53C7-44EA-8F0E-EBE56F3DF828}" type="pres">
      <dgm:prSet presAssocID="{07EB4FF0-31C9-4CB3-B9C4-98522B26609A}" presName="Accent1" presStyleCnt="0"/>
      <dgm:spPr/>
    </dgm:pt>
    <dgm:pt modelId="{CE2E5E87-4C61-4DD5-82BE-5E3C96CEEFDF}" type="pres">
      <dgm:prSet presAssocID="{07EB4FF0-31C9-4CB3-B9C4-98522B26609A}" presName="Accent" presStyleLbl="node1" presStyleIdx="0" presStyleCnt="5"/>
      <dgm:spPr/>
    </dgm:pt>
    <dgm:pt modelId="{D04BBD11-C386-42C8-894A-D940A4C0959C}" type="pres">
      <dgm:prSet presAssocID="{07EB4FF0-31C9-4CB3-B9C4-98522B26609A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8EF376-C85C-4190-95FF-DA20509E9D8E}" type="pres">
      <dgm:prSet presAssocID="{CC7F7CC9-6E8D-4BA7-B7C7-6C333CDEF589}" presName="Accent2" presStyleCnt="0"/>
      <dgm:spPr/>
    </dgm:pt>
    <dgm:pt modelId="{733AA73E-FE83-4601-AC5C-C849DBA27805}" type="pres">
      <dgm:prSet presAssocID="{CC7F7CC9-6E8D-4BA7-B7C7-6C333CDEF589}" presName="Accent" presStyleLbl="node1" presStyleIdx="1" presStyleCnt="5"/>
      <dgm:spPr/>
    </dgm:pt>
    <dgm:pt modelId="{110CB3A6-8371-408E-A611-46B3D460A91E}" type="pres">
      <dgm:prSet presAssocID="{CC7F7CC9-6E8D-4BA7-B7C7-6C333CDEF589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C5A4EE-2AB2-460D-82F9-2ECD8D75A537}" type="pres">
      <dgm:prSet presAssocID="{20C9F07C-A5C3-49B7-A007-11E401F82779}" presName="Accent3" presStyleCnt="0"/>
      <dgm:spPr/>
    </dgm:pt>
    <dgm:pt modelId="{95E7A0E1-6FD8-4C38-B501-BEB20C605C1F}" type="pres">
      <dgm:prSet presAssocID="{20C9F07C-A5C3-49B7-A007-11E401F82779}" presName="Accent" presStyleLbl="node1" presStyleIdx="2" presStyleCnt="5"/>
      <dgm:spPr/>
    </dgm:pt>
    <dgm:pt modelId="{4C48BAE8-F387-4600-A803-A1C4E368DA59}" type="pres">
      <dgm:prSet presAssocID="{20C9F07C-A5C3-49B7-A007-11E401F82779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4629F3-E6EC-42F0-8E0D-ED38A3E7965A}" type="pres">
      <dgm:prSet presAssocID="{8E2E2F54-B9EC-49F0-935A-E62F14E1B92A}" presName="Accent4" presStyleCnt="0"/>
      <dgm:spPr/>
    </dgm:pt>
    <dgm:pt modelId="{64A637A4-9509-49E2-ACDF-B4B32E8655E6}" type="pres">
      <dgm:prSet presAssocID="{8E2E2F54-B9EC-49F0-935A-E62F14E1B92A}" presName="Accent" presStyleLbl="node1" presStyleIdx="3" presStyleCnt="5"/>
      <dgm:spPr/>
    </dgm:pt>
    <dgm:pt modelId="{5025363E-8AF5-45DC-99CB-FA4BD6D37B11}" type="pres">
      <dgm:prSet presAssocID="{8E2E2F54-B9EC-49F0-935A-E62F14E1B92A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F8633E-6D3A-4A81-A7B1-78192B2C42A2}" type="pres">
      <dgm:prSet presAssocID="{3406B1B7-879E-437A-B066-F0B4D1F7A855}" presName="Accent5" presStyleCnt="0"/>
      <dgm:spPr/>
    </dgm:pt>
    <dgm:pt modelId="{FEE65DDD-72D0-480C-A6FC-6FD464FB6717}" type="pres">
      <dgm:prSet presAssocID="{3406B1B7-879E-437A-B066-F0B4D1F7A855}" presName="Accent" presStyleLbl="node1" presStyleIdx="4" presStyleCnt="5"/>
      <dgm:spPr/>
    </dgm:pt>
    <dgm:pt modelId="{8B3E7A19-D287-4103-A27F-74969A8CA911}" type="pres">
      <dgm:prSet presAssocID="{3406B1B7-879E-437A-B066-F0B4D1F7A855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D17558-4135-473F-B688-65CDA50E0C3F}" type="presOf" srcId="{3406B1B7-879E-437A-B066-F0B4D1F7A855}" destId="{8B3E7A19-D287-4103-A27F-74969A8CA911}" srcOrd="0" destOrd="0" presId="urn:microsoft.com/office/officeart/2009/layout/CircleArrowProcess"/>
    <dgm:cxn modelId="{2A042DD2-267B-42D5-9161-F3FA92106DCA}" type="presOf" srcId="{CC7F7CC9-6E8D-4BA7-B7C7-6C333CDEF589}" destId="{110CB3A6-8371-408E-A611-46B3D460A91E}" srcOrd="0" destOrd="0" presId="urn:microsoft.com/office/officeart/2009/layout/CircleArrowProcess"/>
    <dgm:cxn modelId="{37B86FCA-FF33-4505-B17E-771CC294851E}" srcId="{5250B01D-57E0-4E5C-926C-FEBBF2613BC9}" destId="{3406B1B7-879E-437A-B066-F0B4D1F7A855}" srcOrd="4" destOrd="0" parTransId="{CB173CD7-8884-4B70-98AA-A732476B6079}" sibTransId="{DE8DD0C0-ACF7-4263-8529-F4726922E415}"/>
    <dgm:cxn modelId="{C322CFB8-9A79-4CEE-9BA1-BE5BAFDD5748}" srcId="{5250B01D-57E0-4E5C-926C-FEBBF2613BC9}" destId="{CC7F7CC9-6E8D-4BA7-B7C7-6C333CDEF589}" srcOrd="1" destOrd="0" parTransId="{E9D040C4-1F51-40CD-889F-02A67A555063}" sibTransId="{DDEBE9FA-4E79-4105-845E-64C75A7A3598}"/>
    <dgm:cxn modelId="{0295F53E-F210-462F-8E96-1DB326739F4A}" type="presOf" srcId="{07EB4FF0-31C9-4CB3-B9C4-98522B26609A}" destId="{D04BBD11-C386-42C8-894A-D940A4C0959C}" srcOrd="0" destOrd="0" presId="urn:microsoft.com/office/officeart/2009/layout/CircleArrowProcess"/>
    <dgm:cxn modelId="{874C11F0-72B1-4206-B1EC-1BF9DBFB4BB6}" type="presOf" srcId="{5250B01D-57E0-4E5C-926C-FEBBF2613BC9}" destId="{0F98E7D6-60B8-4DD3-9CBF-1D8BAE8FCCA8}" srcOrd="0" destOrd="0" presId="urn:microsoft.com/office/officeart/2009/layout/CircleArrowProcess"/>
    <dgm:cxn modelId="{BD6A8D9C-8379-4597-AE03-C72778C33448}" srcId="{5250B01D-57E0-4E5C-926C-FEBBF2613BC9}" destId="{07EB4FF0-31C9-4CB3-B9C4-98522B26609A}" srcOrd="0" destOrd="0" parTransId="{14EFAD8D-81AE-45EF-894C-F4AD32A4B0D2}" sibTransId="{8E137B40-C27B-49C1-91CF-FD1C35D54AF1}"/>
    <dgm:cxn modelId="{913C0291-8328-410A-9C6E-B9AAFFB03ECD}" type="presOf" srcId="{20C9F07C-A5C3-49B7-A007-11E401F82779}" destId="{4C48BAE8-F387-4600-A803-A1C4E368DA59}" srcOrd="0" destOrd="0" presId="urn:microsoft.com/office/officeart/2009/layout/CircleArrowProcess"/>
    <dgm:cxn modelId="{8A3F8F12-1FF8-4A6A-AFE2-1A66A65EAEBC}" srcId="{5250B01D-57E0-4E5C-926C-FEBBF2613BC9}" destId="{20C9F07C-A5C3-49B7-A007-11E401F82779}" srcOrd="2" destOrd="0" parTransId="{1FBFD627-59B5-4D4E-91EB-95C88FA841F9}" sibTransId="{DE3DB247-4EFE-4470-A290-062633538D13}"/>
    <dgm:cxn modelId="{A8B07868-F54C-4DF9-A3A1-F7143726A357}" srcId="{5250B01D-57E0-4E5C-926C-FEBBF2613BC9}" destId="{8E2E2F54-B9EC-49F0-935A-E62F14E1B92A}" srcOrd="3" destOrd="0" parTransId="{41BC9B15-1429-4C17-9D3B-F4CF2A98ACC2}" sibTransId="{8A8851A3-7958-48AE-AC50-BC0A8361B47E}"/>
    <dgm:cxn modelId="{5D97397C-9A33-444B-9BE8-C990F54E82EB}" type="presOf" srcId="{8E2E2F54-B9EC-49F0-935A-E62F14E1B92A}" destId="{5025363E-8AF5-45DC-99CB-FA4BD6D37B11}" srcOrd="0" destOrd="0" presId="urn:microsoft.com/office/officeart/2009/layout/CircleArrowProcess"/>
    <dgm:cxn modelId="{3517C991-CE21-401E-A2B6-360FBDF4682C}" type="presParOf" srcId="{0F98E7D6-60B8-4DD3-9CBF-1D8BAE8FCCA8}" destId="{750B66B0-53C7-44EA-8F0E-EBE56F3DF828}" srcOrd="0" destOrd="0" presId="urn:microsoft.com/office/officeart/2009/layout/CircleArrowProcess"/>
    <dgm:cxn modelId="{79BDDC4E-8396-458B-9A3B-4FE657B38B8D}" type="presParOf" srcId="{750B66B0-53C7-44EA-8F0E-EBE56F3DF828}" destId="{CE2E5E87-4C61-4DD5-82BE-5E3C96CEEFDF}" srcOrd="0" destOrd="0" presId="urn:microsoft.com/office/officeart/2009/layout/CircleArrowProcess"/>
    <dgm:cxn modelId="{6CA07082-37ED-4CF1-8642-6867249589ED}" type="presParOf" srcId="{0F98E7D6-60B8-4DD3-9CBF-1D8BAE8FCCA8}" destId="{D04BBD11-C386-42C8-894A-D940A4C0959C}" srcOrd="1" destOrd="0" presId="urn:microsoft.com/office/officeart/2009/layout/CircleArrowProcess"/>
    <dgm:cxn modelId="{C3B7A3F1-6180-4D9B-9F0B-BC368E877607}" type="presParOf" srcId="{0F98E7D6-60B8-4DD3-9CBF-1D8BAE8FCCA8}" destId="{E38EF376-C85C-4190-95FF-DA20509E9D8E}" srcOrd="2" destOrd="0" presId="urn:microsoft.com/office/officeart/2009/layout/CircleArrowProcess"/>
    <dgm:cxn modelId="{6F404940-47EA-4E6B-99E7-BB5EA2033A82}" type="presParOf" srcId="{E38EF376-C85C-4190-95FF-DA20509E9D8E}" destId="{733AA73E-FE83-4601-AC5C-C849DBA27805}" srcOrd="0" destOrd="0" presId="urn:microsoft.com/office/officeart/2009/layout/CircleArrowProcess"/>
    <dgm:cxn modelId="{1BD0B136-E355-4053-8355-9CA5CFB7872F}" type="presParOf" srcId="{0F98E7D6-60B8-4DD3-9CBF-1D8BAE8FCCA8}" destId="{110CB3A6-8371-408E-A611-46B3D460A91E}" srcOrd="3" destOrd="0" presId="urn:microsoft.com/office/officeart/2009/layout/CircleArrowProcess"/>
    <dgm:cxn modelId="{FF4C60C1-6265-4C68-811E-23C036B48882}" type="presParOf" srcId="{0F98E7D6-60B8-4DD3-9CBF-1D8BAE8FCCA8}" destId="{B6C5A4EE-2AB2-460D-82F9-2ECD8D75A537}" srcOrd="4" destOrd="0" presId="urn:microsoft.com/office/officeart/2009/layout/CircleArrowProcess"/>
    <dgm:cxn modelId="{5BEA4641-6BD1-4765-B4A2-85D9BC03668B}" type="presParOf" srcId="{B6C5A4EE-2AB2-460D-82F9-2ECD8D75A537}" destId="{95E7A0E1-6FD8-4C38-B501-BEB20C605C1F}" srcOrd="0" destOrd="0" presId="urn:microsoft.com/office/officeart/2009/layout/CircleArrowProcess"/>
    <dgm:cxn modelId="{DB27870C-C187-4277-B8D2-9BAEAF3C58F2}" type="presParOf" srcId="{0F98E7D6-60B8-4DD3-9CBF-1D8BAE8FCCA8}" destId="{4C48BAE8-F387-4600-A803-A1C4E368DA59}" srcOrd="5" destOrd="0" presId="urn:microsoft.com/office/officeart/2009/layout/CircleArrowProcess"/>
    <dgm:cxn modelId="{5F586C0C-271D-42B5-BEAA-22255BA4F938}" type="presParOf" srcId="{0F98E7D6-60B8-4DD3-9CBF-1D8BAE8FCCA8}" destId="{7F4629F3-E6EC-42F0-8E0D-ED38A3E7965A}" srcOrd="6" destOrd="0" presId="urn:microsoft.com/office/officeart/2009/layout/CircleArrowProcess"/>
    <dgm:cxn modelId="{9ECEFC7F-1E12-4C72-BF90-59D8F2F8F6FA}" type="presParOf" srcId="{7F4629F3-E6EC-42F0-8E0D-ED38A3E7965A}" destId="{64A637A4-9509-49E2-ACDF-B4B32E8655E6}" srcOrd="0" destOrd="0" presId="urn:microsoft.com/office/officeart/2009/layout/CircleArrowProcess"/>
    <dgm:cxn modelId="{110B38A3-9EAE-4B7D-9D80-105D3B536861}" type="presParOf" srcId="{0F98E7D6-60B8-4DD3-9CBF-1D8BAE8FCCA8}" destId="{5025363E-8AF5-45DC-99CB-FA4BD6D37B11}" srcOrd="7" destOrd="0" presId="urn:microsoft.com/office/officeart/2009/layout/CircleArrowProcess"/>
    <dgm:cxn modelId="{55ED542C-B537-4822-8D94-D5E616478D92}" type="presParOf" srcId="{0F98E7D6-60B8-4DD3-9CBF-1D8BAE8FCCA8}" destId="{3EF8633E-6D3A-4A81-A7B1-78192B2C42A2}" srcOrd="8" destOrd="0" presId="urn:microsoft.com/office/officeart/2009/layout/CircleArrowProcess"/>
    <dgm:cxn modelId="{D17B9BF4-65A4-4C36-A8A2-91AFD9E636D5}" type="presParOf" srcId="{3EF8633E-6D3A-4A81-A7B1-78192B2C42A2}" destId="{FEE65DDD-72D0-480C-A6FC-6FD464FB6717}" srcOrd="0" destOrd="0" presId="urn:microsoft.com/office/officeart/2009/layout/CircleArrowProcess"/>
    <dgm:cxn modelId="{66E26428-5875-437A-8FCA-69D6DB67E229}" type="presParOf" srcId="{0F98E7D6-60B8-4DD3-9CBF-1D8BAE8FCCA8}" destId="{8B3E7A19-D287-4103-A27F-74969A8CA911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E5E87-4C61-4DD5-82BE-5E3C96CEEFDF}">
      <dsp:nvSpPr>
        <dsp:cNvPr id="0" name=""/>
        <dsp:cNvSpPr/>
      </dsp:nvSpPr>
      <dsp:spPr>
        <a:xfrm>
          <a:off x="2024394" y="0"/>
          <a:ext cx="1726053" cy="172613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BBD11-C386-42C8-894A-D940A4C0959C}">
      <dsp:nvSpPr>
        <dsp:cNvPr id="0" name=""/>
        <dsp:cNvSpPr/>
      </dsp:nvSpPr>
      <dsp:spPr>
        <a:xfrm>
          <a:off x="2405479" y="625154"/>
          <a:ext cx="963235" cy="48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Grasslands</a:t>
          </a:r>
          <a:endParaRPr lang="fr-FR" sz="1400" b="1" kern="1200" dirty="0"/>
        </a:p>
      </dsp:txBody>
      <dsp:txXfrm>
        <a:off x="2405479" y="625154"/>
        <a:ext cx="963235" cy="481402"/>
      </dsp:txXfrm>
    </dsp:sp>
    <dsp:sp modelId="{733AA73E-FE83-4601-AC5C-C849DBA27805}">
      <dsp:nvSpPr>
        <dsp:cNvPr id="0" name=""/>
        <dsp:cNvSpPr/>
      </dsp:nvSpPr>
      <dsp:spPr>
        <a:xfrm>
          <a:off x="1544880" y="991778"/>
          <a:ext cx="1726053" cy="172613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CB3A6-8371-408E-A611-46B3D460A91E}">
      <dsp:nvSpPr>
        <dsp:cNvPr id="0" name=""/>
        <dsp:cNvSpPr/>
      </dsp:nvSpPr>
      <dsp:spPr>
        <a:xfrm>
          <a:off x="1924023" y="1619161"/>
          <a:ext cx="963235" cy="48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Soil </a:t>
          </a:r>
          <a:r>
            <a:rPr lang="fr-FR" sz="1400" b="1" kern="1200" dirty="0" err="1" smtClean="0"/>
            <a:t>carbon</a:t>
          </a:r>
          <a:endParaRPr lang="fr-FR" sz="1400" b="1" kern="1200" dirty="0"/>
        </a:p>
      </dsp:txBody>
      <dsp:txXfrm>
        <a:off x="1924023" y="1619161"/>
        <a:ext cx="963235" cy="481402"/>
      </dsp:txXfrm>
    </dsp:sp>
    <dsp:sp modelId="{95E7A0E1-6FD8-4C38-B501-BEB20C605C1F}">
      <dsp:nvSpPr>
        <dsp:cNvPr id="0" name=""/>
        <dsp:cNvSpPr/>
      </dsp:nvSpPr>
      <dsp:spPr>
        <a:xfrm>
          <a:off x="2024394" y="1988013"/>
          <a:ext cx="1726053" cy="172613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8BAE8-F387-4600-A803-A1C4E368DA59}">
      <dsp:nvSpPr>
        <dsp:cNvPr id="0" name=""/>
        <dsp:cNvSpPr/>
      </dsp:nvSpPr>
      <dsp:spPr>
        <a:xfrm>
          <a:off x="2405479" y="2612611"/>
          <a:ext cx="963235" cy="48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Field</a:t>
          </a:r>
          <a:endParaRPr lang="fr-FR" sz="1400" b="1" kern="1200" dirty="0"/>
        </a:p>
      </dsp:txBody>
      <dsp:txXfrm>
        <a:off x="2405479" y="2612611"/>
        <a:ext cx="963235" cy="481402"/>
      </dsp:txXfrm>
    </dsp:sp>
    <dsp:sp modelId="{64A637A4-9509-49E2-ACDF-B4B32E8655E6}">
      <dsp:nvSpPr>
        <dsp:cNvPr id="0" name=""/>
        <dsp:cNvSpPr/>
      </dsp:nvSpPr>
      <dsp:spPr>
        <a:xfrm>
          <a:off x="1544880" y="2981463"/>
          <a:ext cx="1726053" cy="172613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5363E-8AF5-45DC-99CB-FA4BD6D37B11}">
      <dsp:nvSpPr>
        <dsp:cNvPr id="0" name=""/>
        <dsp:cNvSpPr/>
      </dsp:nvSpPr>
      <dsp:spPr>
        <a:xfrm>
          <a:off x="1924023" y="3606618"/>
          <a:ext cx="963235" cy="48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Farm</a:t>
          </a:r>
          <a:r>
            <a:rPr lang="fr-FR" sz="1400" b="1" kern="1200" dirty="0" smtClean="0"/>
            <a:t>, </a:t>
          </a:r>
          <a:r>
            <a:rPr lang="fr-FR" sz="1400" b="1" kern="1200" dirty="0" err="1" smtClean="0"/>
            <a:t>region</a:t>
          </a:r>
          <a:endParaRPr lang="fr-FR" sz="1400" b="1" kern="1200" dirty="0"/>
        </a:p>
      </dsp:txBody>
      <dsp:txXfrm>
        <a:off x="1924023" y="3606618"/>
        <a:ext cx="963235" cy="481402"/>
      </dsp:txXfrm>
    </dsp:sp>
    <dsp:sp modelId="{FEE65DDD-72D0-480C-A6FC-6FD464FB6717}">
      <dsp:nvSpPr>
        <dsp:cNvPr id="0" name=""/>
        <dsp:cNvSpPr/>
      </dsp:nvSpPr>
      <dsp:spPr>
        <a:xfrm>
          <a:off x="2147105" y="4088020"/>
          <a:ext cx="1482896" cy="148376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E7A19-D287-4103-A27F-74969A8CA911}">
      <dsp:nvSpPr>
        <dsp:cNvPr id="0" name=""/>
        <dsp:cNvSpPr/>
      </dsp:nvSpPr>
      <dsp:spPr>
        <a:xfrm>
          <a:off x="2405479" y="4600625"/>
          <a:ext cx="963235" cy="48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Inventories</a:t>
          </a:r>
          <a:endParaRPr lang="fr-FR" sz="1400" b="1" kern="1200" dirty="0"/>
        </a:p>
      </dsp:txBody>
      <dsp:txXfrm>
        <a:off x="2405479" y="4600625"/>
        <a:ext cx="963235" cy="48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1C9B9D2-BAA8-4D99-8473-A8211C37188F}" type="datetime1">
              <a:rPr lang="fr-FR"/>
              <a:pPr/>
              <a:t>10/11/2016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D7BBCA-32A7-403F-9CFC-9181C3F9680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5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3F1FE8-F508-47E6-B61C-81D60EDBEB03}" type="datetime1">
              <a:rPr lang="fr-FR"/>
              <a:pPr/>
              <a:t>10/11/2016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6AFF82-7A2D-458F-BB0C-E1DB3778853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525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153" algn="l" defTabSz="45715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307" algn="l" defTabSz="45715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460" algn="l" defTabSz="45715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613" algn="l" defTabSz="45715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768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1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5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8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133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3D81-9046-402A-8BC3-54BDDFB4E229}" type="slidenum">
              <a:rPr lang="en-NZ" smtClean="0">
                <a:solidFill>
                  <a:prstClr val="black"/>
                </a:solidFill>
              </a:rPr>
              <a:pPr/>
              <a:t>5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7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" b="19208"/>
          <a:stretch/>
        </p:blipFill>
        <p:spPr>
          <a:xfrm>
            <a:off x="7308304" y="6048672"/>
            <a:ext cx="1583546" cy="83671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251520" y="6309320"/>
            <a:ext cx="8640960" cy="0"/>
          </a:xfrm>
          <a:prstGeom prst="line">
            <a:avLst/>
          </a:prstGeom>
          <a:ln w="9525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251520" y="764704"/>
            <a:ext cx="8640960" cy="0"/>
          </a:xfrm>
          <a:prstGeom prst="line">
            <a:avLst/>
          </a:prstGeom>
          <a:ln w="9525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1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4" y="3573489"/>
            <a:ext cx="8640763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9pPr>
          </a:lstStyle>
          <a:p>
            <a:pPr defTabSz="914307">
              <a:spcBef>
                <a:spcPct val="50000"/>
              </a:spcBef>
            </a:pPr>
            <a:endParaRPr lang="en-US" altLang="en-US" sz="2400" dirty="0">
              <a:solidFill>
                <a:srgbClr val="006699"/>
              </a:solidFill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68316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pic>
        <p:nvPicPr>
          <p:cNvPr id="4" name="Picture 9" descr="Alliance-blue-long-NO-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273583"/>
      </p:ext>
    </p:extLst>
  </p:cSld>
  <p:clrMapOvr>
    <a:masterClrMapping/>
  </p:clrMapOvr>
  <p:transition>
    <p:fade thruBlk="1"/>
  </p:transition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409687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210920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70407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975"/>
            <a:ext cx="2057400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19800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869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242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8" indent="0">
              <a:buNone/>
              <a:defRPr sz="1400"/>
            </a:lvl6pPr>
            <a:lvl7pPr marL="2742921" indent="0">
              <a:buNone/>
              <a:defRPr sz="1400"/>
            </a:lvl7pPr>
            <a:lvl8pPr marL="3200075" indent="0">
              <a:buNone/>
              <a:defRPr sz="1400"/>
            </a:lvl8pPr>
            <a:lvl9pPr marL="36572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52159" y="6344295"/>
            <a:ext cx="1194540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914307"/>
            <a:r>
              <a:rPr lang="en-CA" dirty="0" smtClean="0">
                <a:solidFill>
                  <a:srgbClr val="000000"/>
                </a:solidFill>
                <a:latin typeface="Century Gothic"/>
                <a:ea typeface="MS PGothic" charset="-128"/>
              </a:rPr>
              <a:t>slide</a:t>
            </a:r>
            <a:fld id="{DE368DED-13C3-491B-8004-2058F2EC3D0B}" type="slidenum">
              <a:rPr lang="en-CA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307"/>
              <a:t>‹#›</a:t>
            </a:fld>
            <a:endParaRPr lang="en-CA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64847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0108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0108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5239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8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8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6467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9227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72367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8" indent="0">
              <a:buNone/>
              <a:defRPr sz="900"/>
            </a:lvl6pPr>
            <a:lvl7pPr marL="2742921" indent="0">
              <a:buNone/>
              <a:defRPr sz="900"/>
            </a:lvl7pPr>
            <a:lvl8pPr marL="3200075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14152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8" indent="0">
              <a:buNone/>
              <a:defRPr sz="2000"/>
            </a:lvl6pPr>
            <a:lvl7pPr marL="2742921" indent="0">
              <a:buNone/>
              <a:defRPr sz="2000"/>
            </a:lvl7pPr>
            <a:lvl8pPr marL="3200075" indent="0">
              <a:buNone/>
              <a:defRPr sz="2000"/>
            </a:lvl8pPr>
            <a:lvl9pPr marL="3657228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8" indent="0">
              <a:buNone/>
              <a:defRPr sz="900"/>
            </a:lvl6pPr>
            <a:lvl7pPr marL="2742921" indent="0">
              <a:buNone/>
              <a:defRPr sz="900"/>
            </a:lvl7pPr>
            <a:lvl8pPr marL="3200075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84592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8946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7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196982"/>
            <a:ext cx="2057400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82"/>
            <a:ext cx="6019800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315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3CE9E5D-87D1-43C5-85AB-E33C2BF9879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6D405F1-705C-46E3-89E3-BF8DC4FB8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95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" b="19208"/>
          <a:stretch/>
        </p:blipFill>
        <p:spPr>
          <a:xfrm>
            <a:off x="7308304" y="6048672"/>
            <a:ext cx="1583546" cy="83671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251520" y="6309320"/>
            <a:ext cx="8640960" cy="0"/>
          </a:xfrm>
          <a:prstGeom prst="line">
            <a:avLst/>
          </a:prstGeom>
          <a:ln w="9525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251520" y="764704"/>
            <a:ext cx="8640960" cy="0"/>
          </a:xfrm>
          <a:prstGeom prst="line">
            <a:avLst/>
          </a:prstGeom>
          <a:ln w="9525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78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0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8"/>
            <a:ext cx="8229600" cy="40306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0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2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6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4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03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34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8"/>
            <a:ext cx="8229600" cy="40306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7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2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96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67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13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89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11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88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48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10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6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2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31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67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71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53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03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7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65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2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4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76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65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68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131999"/>
            <a:ext cx="9144000" cy="374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 userDrawn="1"/>
        </p:nvSpPr>
        <p:spPr>
          <a:xfrm>
            <a:off x="2" y="3112539"/>
            <a:ext cx="9143999" cy="667540"/>
          </a:xfrm>
          <a:prstGeom prst="rect">
            <a:avLst/>
          </a:prstGeom>
          <a:gradFill flip="none" rotWithShape="1">
            <a:gsLst>
              <a:gs pos="35000">
                <a:srgbClr val="5A93AB"/>
              </a:gs>
              <a:gs pos="98000">
                <a:srgbClr val="346681">
                  <a:alpha val="94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" y="-9315"/>
            <a:ext cx="9143999" cy="3120035"/>
          </a:xfrm>
          <a:prstGeom prst="rect">
            <a:avLst/>
          </a:prstGeom>
          <a:gradFill>
            <a:gsLst>
              <a:gs pos="0">
                <a:srgbClr val="5A93AB">
                  <a:alpha val="78000"/>
                </a:srgbClr>
              </a:gs>
              <a:gs pos="62000">
                <a:srgbClr val="34668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807" y="-1"/>
            <a:ext cx="5193197" cy="3110721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28650" y="452056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4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2" y="-9312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76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2" y="-9312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00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2" y="-9312"/>
            <a:ext cx="9143999" cy="1335079"/>
          </a:xfrm>
          <a:prstGeom prst="rect">
            <a:avLst/>
          </a:prstGeom>
          <a:gradFill>
            <a:gsLst>
              <a:gs pos="35000">
                <a:srgbClr val="5A93AB">
                  <a:alpha val="76000"/>
                </a:srgbClr>
              </a:gs>
              <a:gs pos="98000">
                <a:srgbClr val="346681">
                  <a:alpha val="94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51" y="-9315"/>
            <a:ext cx="2228850" cy="13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6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4" y="3573482"/>
            <a:ext cx="8640763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9pPr>
          </a:lstStyle>
          <a:p>
            <a:pPr defTabSz="914307">
              <a:spcBef>
                <a:spcPct val="50000"/>
              </a:spcBef>
            </a:pPr>
            <a:endParaRPr lang="en-US" altLang="en-US" sz="2400" dirty="0">
              <a:solidFill>
                <a:srgbClr val="006699"/>
              </a:solidFill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68316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pic>
        <p:nvPicPr>
          <p:cNvPr id="4" name="Picture 9" descr="Alliance-blue-long-NO-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9790"/>
      </p:ext>
    </p:extLst>
  </p:cSld>
  <p:clrMapOvr>
    <a:masterClrMapping/>
  </p:clrMapOvr>
  <p:transition>
    <p:fade thruBlk="1"/>
  </p:transition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8019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8" indent="0">
              <a:buNone/>
              <a:defRPr sz="1400"/>
            </a:lvl6pPr>
            <a:lvl7pPr marL="2742921" indent="0">
              <a:buNone/>
              <a:defRPr sz="1400"/>
            </a:lvl7pPr>
            <a:lvl8pPr marL="3200075" indent="0">
              <a:buNone/>
              <a:defRPr sz="1400"/>
            </a:lvl8pPr>
            <a:lvl9pPr marL="36572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52159" y="6344295"/>
            <a:ext cx="1194540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914307"/>
            <a:r>
              <a:rPr lang="en-CA" dirty="0" smtClean="0">
                <a:solidFill>
                  <a:srgbClr val="000000"/>
                </a:solidFill>
                <a:latin typeface="Century Gothic"/>
                <a:ea typeface="MS PGothic" charset="-128"/>
              </a:rPr>
              <a:t>slide</a:t>
            </a:r>
            <a:fld id="{DE368DED-13C3-491B-8004-2058F2EC3D0B}" type="slidenum">
              <a:rPr lang="en-CA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307"/>
              <a:t>‹#›</a:t>
            </a:fld>
            <a:endParaRPr lang="en-CA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90881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5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0108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0108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52338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8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8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096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82325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169347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8" indent="0">
              <a:buNone/>
              <a:defRPr sz="900"/>
            </a:lvl6pPr>
            <a:lvl7pPr marL="2742921" indent="0">
              <a:buNone/>
              <a:defRPr sz="900"/>
            </a:lvl7pPr>
            <a:lvl8pPr marL="3200075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030576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8" indent="0">
              <a:buNone/>
              <a:defRPr sz="2000"/>
            </a:lvl6pPr>
            <a:lvl7pPr marL="2742921" indent="0">
              <a:buNone/>
              <a:defRPr sz="2000"/>
            </a:lvl7pPr>
            <a:lvl8pPr marL="3200075" indent="0">
              <a:buNone/>
              <a:defRPr sz="2000"/>
            </a:lvl8pPr>
            <a:lvl9pPr marL="3657228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8" indent="0">
              <a:buNone/>
              <a:defRPr sz="900"/>
            </a:lvl6pPr>
            <a:lvl7pPr marL="2742921" indent="0">
              <a:buNone/>
              <a:defRPr sz="900"/>
            </a:lvl7pPr>
            <a:lvl8pPr marL="3200075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90686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0807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196982"/>
            <a:ext cx="2057400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82"/>
            <a:ext cx="6019800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90565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3CE9E5D-87D1-43C5-85AB-E33C2BF9879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6D405F1-705C-46E3-89E3-BF8DC4FB8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470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4" y="3573478"/>
            <a:ext cx="8640763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9pPr>
          </a:lstStyle>
          <a:p>
            <a:pPr defTabSz="914307">
              <a:spcBef>
                <a:spcPct val="50000"/>
              </a:spcBef>
            </a:pPr>
            <a:endParaRPr lang="en-US" altLang="en-US" sz="2400" dirty="0">
              <a:solidFill>
                <a:srgbClr val="006699"/>
              </a:solidFill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68316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pic>
        <p:nvPicPr>
          <p:cNvPr id="4" name="Picture 9" descr="Alliance-blue-long-NO-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362564"/>
      </p:ext>
    </p:extLst>
  </p:cSld>
  <p:clrMapOvr>
    <a:masterClrMapping/>
  </p:clrMapOvr>
  <p:transition>
    <p:fade thruBlk="1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09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32386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8" indent="0">
              <a:buNone/>
              <a:defRPr sz="1400"/>
            </a:lvl6pPr>
            <a:lvl7pPr marL="2742921" indent="0">
              <a:buNone/>
              <a:defRPr sz="1400"/>
            </a:lvl7pPr>
            <a:lvl8pPr marL="3200075" indent="0">
              <a:buNone/>
              <a:defRPr sz="1400"/>
            </a:lvl8pPr>
            <a:lvl9pPr marL="36572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52159" y="6344295"/>
            <a:ext cx="1194540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914307"/>
            <a:r>
              <a:rPr lang="en-CA" dirty="0" smtClean="0">
                <a:solidFill>
                  <a:srgbClr val="000000"/>
                </a:solidFill>
                <a:latin typeface="Century Gothic"/>
                <a:ea typeface="MS PGothic" charset="-128"/>
              </a:rPr>
              <a:t>slide</a:t>
            </a:r>
            <a:fld id="{DE368DED-13C3-491B-8004-2058F2EC3D0B}" type="slidenum">
              <a:rPr lang="en-CA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307"/>
              <a:t>‹#›</a:t>
            </a:fld>
            <a:endParaRPr lang="en-CA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501504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0108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0108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4646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8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8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7135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01445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452117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8" indent="0">
              <a:buNone/>
              <a:defRPr sz="900"/>
            </a:lvl6pPr>
            <a:lvl7pPr marL="2742921" indent="0">
              <a:buNone/>
              <a:defRPr sz="900"/>
            </a:lvl7pPr>
            <a:lvl8pPr marL="3200075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698176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8" indent="0">
              <a:buNone/>
              <a:defRPr sz="2000"/>
            </a:lvl6pPr>
            <a:lvl7pPr marL="2742921" indent="0">
              <a:buNone/>
              <a:defRPr sz="2000"/>
            </a:lvl7pPr>
            <a:lvl8pPr marL="3200075" indent="0">
              <a:buNone/>
              <a:defRPr sz="2000"/>
            </a:lvl8pPr>
            <a:lvl9pPr marL="3657228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8" indent="0">
              <a:buNone/>
              <a:defRPr sz="900"/>
            </a:lvl6pPr>
            <a:lvl7pPr marL="2742921" indent="0">
              <a:buNone/>
              <a:defRPr sz="900"/>
            </a:lvl7pPr>
            <a:lvl8pPr marL="3200075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037800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47766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196982"/>
            <a:ext cx="2057400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82"/>
            <a:ext cx="6019800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7392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96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3CE9E5D-87D1-43C5-85AB-E33C2BF9879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6D405F1-705C-46E3-89E3-BF8DC4FB8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888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4" y="3573473"/>
            <a:ext cx="8640763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9pPr>
          </a:lstStyle>
          <a:p>
            <a:pPr defTabSz="914307">
              <a:spcBef>
                <a:spcPct val="50000"/>
              </a:spcBef>
            </a:pPr>
            <a:endParaRPr lang="en-US" altLang="en-US" sz="2400" dirty="0">
              <a:solidFill>
                <a:srgbClr val="006699"/>
              </a:solidFill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68316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pic>
        <p:nvPicPr>
          <p:cNvPr id="4" name="Picture 9" descr="Alliance-blue-long-NO-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613092"/>
      </p:ext>
    </p:extLst>
  </p:cSld>
  <p:clrMapOvr>
    <a:masterClrMapping/>
  </p:clrMapOvr>
  <p:transition>
    <p:fade thruBlk="1"/>
  </p:transition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0383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8" indent="0">
              <a:buNone/>
              <a:defRPr sz="1400"/>
            </a:lvl6pPr>
            <a:lvl7pPr marL="2742921" indent="0">
              <a:buNone/>
              <a:defRPr sz="1400"/>
            </a:lvl7pPr>
            <a:lvl8pPr marL="3200075" indent="0">
              <a:buNone/>
              <a:defRPr sz="1400"/>
            </a:lvl8pPr>
            <a:lvl9pPr marL="36572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52159" y="6344295"/>
            <a:ext cx="1194540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914307"/>
            <a:r>
              <a:rPr lang="en-CA" dirty="0" smtClean="0">
                <a:solidFill>
                  <a:srgbClr val="000000"/>
                </a:solidFill>
                <a:latin typeface="Century Gothic"/>
                <a:ea typeface="MS PGothic" charset="-128"/>
              </a:rPr>
              <a:t>slide</a:t>
            </a:r>
            <a:fld id="{DE368DED-13C3-491B-8004-2058F2EC3D0B}" type="slidenum">
              <a:rPr lang="en-CA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307"/>
              <a:t>‹#›</a:t>
            </a:fld>
            <a:endParaRPr lang="en-CA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027667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0106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0106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42145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8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8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00195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7562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870773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8" indent="0">
              <a:buNone/>
              <a:defRPr sz="900"/>
            </a:lvl6pPr>
            <a:lvl7pPr marL="2742921" indent="0">
              <a:buNone/>
              <a:defRPr sz="900"/>
            </a:lvl7pPr>
            <a:lvl8pPr marL="3200075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539001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8" indent="0">
              <a:buNone/>
              <a:defRPr sz="2000"/>
            </a:lvl6pPr>
            <a:lvl7pPr marL="2742921" indent="0">
              <a:buNone/>
              <a:defRPr sz="2000"/>
            </a:lvl7pPr>
            <a:lvl8pPr marL="3200075" indent="0">
              <a:buNone/>
              <a:defRPr sz="2000"/>
            </a:lvl8pPr>
            <a:lvl9pPr marL="3657228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8" indent="0">
              <a:buNone/>
              <a:defRPr sz="900"/>
            </a:lvl6pPr>
            <a:lvl7pPr marL="2742921" indent="0">
              <a:buNone/>
              <a:defRPr sz="900"/>
            </a:lvl7pPr>
            <a:lvl8pPr marL="3200075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27840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LRG </a:t>
            </a:r>
            <a:r>
              <a:rPr lang="en-US" dirty="0" err="1" smtClean="0"/>
              <a:t>Meeting_Updates</a:t>
            </a:r>
            <a:r>
              <a:rPr lang="en-US" dirty="0" smtClean="0"/>
              <a:t> on SCNC activities</a:t>
            </a:r>
          </a:p>
          <a:p>
            <a:r>
              <a:rPr lang="en-US" sz="1000" dirty="0" smtClean="0"/>
              <a:t>Lodi, June 23-24 2015</a:t>
            </a:r>
            <a:endParaRPr lang="fr-FR" sz="1000" dirty="0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fld id="{BC5A917A-E24A-4285-9303-412E1178953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2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5535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196981"/>
            <a:ext cx="2057400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81"/>
            <a:ext cx="6019800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6544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3CE9E5D-87D1-43C5-85AB-E33C2BF9879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6D405F1-705C-46E3-89E3-BF8DC4FB84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349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2" y="3573467"/>
            <a:ext cx="8640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MS PGothic" charset="-128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 altLang="en-US" sz="2400" dirty="0">
              <a:solidFill>
                <a:srgbClr val="006699"/>
              </a:solidFill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68315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pic>
        <p:nvPicPr>
          <p:cNvPr id="4" name="Picture 9" descr="Alliance-blue-long-NO-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97223"/>
      </p:ext>
    </p:extLst>
  </p:cSld>
  <p:clrMapOvr>
    <a:masterClrMapping/>
  </p:clrMapOvr>
  <p:transition>
    <p:fade thruBlk="1"/>
  </p:transition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97487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52160" y="6344293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CA" dirty="0" smtClean="0">
                <a:solidFill>
                  <a:srgbClr val="000000"/>
                </a:solidFill>
                <a:latin typeface="Century Gothic"/>
                <a:ea typeface="MS PGothic" charset="-128"/>
              </a:rPr>
              <a:t>slide</a:t>
            </a:r>
            <a:fld id="{DE368DED-13C3-491B-8004-2058F2EC3D0B}" type="slidenum">
              <a:rPr lang="en-CA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400"/>
              <a:t>‹#›</a:t>
            </a:fld>
            <a:endParaRPr lang="en-CA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648039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0100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0100"/>
            <a:ext cx="4038600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0565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0919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9080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0046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 lIns="91431" tIns="45715" rIns="91431" bIns="45715"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ea typeface="+mn-ea"/>
              </a:rPr>
              <a:t>LRG Meeting_Updates on SCNC activities</a:t>
            </a:r>
          </a:p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r>
              <a:rPr lang="en-US" sz="1000" smtClean="0">
                <a:ea typeface="+mn-ea"/>
              </a:rPr>
              <a:t>Lodi, June 23-24 2015</a:t>
            </a:r>
            <a:endParaRPr lang="fr-FR" sz="1000" dirty="0">
              <a:ea typeface="+mn-ea"/>
            </a:endParaRPr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fld id="{BC5A917A-E24A-4285-9303-412E1178953E}" type="slidenum">
              <a:rPr lang="fr-FR" smtClean="0">
                <a:ea typeface="+mn-ea"/>
              </a:rPr>
              <a:pPr defTabSz="91430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dirty="0">
              <a:ea typeface="+mn-ea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" b="19208"/>
          <a:stretch/>
        </p:blipFill>
        <p:spPr>
          <a:xfrm>
            <a:off x="7308304" y="6048672"/>
            <a:ext cx="1583546" cy="836712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  <a:ln w="9525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51520" y="764704"/>
            <a:ext cx="8640960" cy="0"/>
          </a:xfrm>
          <a:prstGeom prst="line">
            <a:avLst/>
          </a:prstGeom>
          <a:ln w="9525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itre 20"/>
          <p:cNvSpPr>
            <a:spLocks noGrp="1"/>
          </p:cNvSpPr>
          <p:nvPr>
            <p:ph type="title"/>
          </p:nvPr>
        </p:nvSpPr>
        <p:spPr>
          <a:xfrm>
            <a:off x="251521" y="-171400"/>
            <a:ext cx="8229600" cy="114300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307" rtl="0" eaLnBrk="1" latinLnBrk="0" hangingPunct="1">
        <a:spcBef>
          <a:spcPct val="0"/>
        </a:spcBef>
        <a:buNone/>
        <a:defRPr sz="3200" kern="1200">
          <a:solidFill>
            <a:srgbClr val="3F5A8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865" indent="-342865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1" algn="l" defTabSz="91430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7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4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8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1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5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Alliance Lockup-white withOUT dat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27" y="44449"/>
            <a:ext cx="3348037" cy="21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NZ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0100"/>
            <a:ext cx="8229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468315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>
            <a:off x="468315" y="1844675"/>
            <a:ext cx="8207375" cy="0"/>
          </a:xfrm>
          <a:prstGeom prst="line">
            <a:avLst/>
          </a:prstGeom>
          <a:noFill/>
          <a:ln w="127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2400" y="646279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fld id="{42563A06-639E-4D2D-83AF-02B00F31A427}" type="slidenum">
              <a:rPr lang="en-CA" b="1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400"/>
              <a:t>‹#›</a:t>
            </a:fld>
            <a:endParaRPr lang="en-CA" b="1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12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defRPr sz="2400" b="1">
          <a:solidFill>
            <a:srgbClr val="006699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4500" indent="-2651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Calibri" pitchFamily="-112" charset="0"/>
          <a:ea typeface="MS PGothic" pitchFamily="34" charset="-128"/>
        </a:defRPr>
      </a:lvl2pPr>
      <a:lvl3pPr marL="901700" indent="-277813" algn="l" rtl="0" eaLnBrk="0" fontAlgn="base" hangingPunct="0">
        <a:spcBef>
          <a:spcPct val="20000"/>
        </a:spcBef>
        <a:spcAft>
          <a:spcPct val="0"/>
        </a:spcAft>
        <a:buFont typeface="Arial Narrow" charset="0"/>
        <a:buChar char="–"/>
        <a:defRPr sz="2400">
          <a:solidFill>
            <a:srgbClr val="333333"/>
          </a:solidFill>
          <a:latin typeface="Calibri" pitchFamily="-112" charset="0"/>
          <a:ea typeface="MS PGothic" pitchFamily="34" charset="-128"/>
        </a:defRPr>
      </a:lvl3pPr>
      <a:lvl4pPr marL="1257300" indent="-1762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4pPr>
      <a:lvl5pPr marL="1612900" indent="-1762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Alliance Lockup-white withOUT dat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60" y="44449"/>
            <a:ext cx="3348037" cy="21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196975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NZ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0108"/>
            <a:ext cx="8229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468316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>
            <a:off x="468316" y="1844675"/>
            <a:ext cx="8207375" cy="0"/>
          </a:xfrm>
          <a:prstGeom prst="line">
            <a:avLst/>
          </a:prstGeom>
          <a:noFill/>
          <a:ln w="127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172409" y="6462798"/>
            <a:ext cx="700815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914307"/>
            <a:fld id="{42563A06-639E-4D2D-83AF-02B00F31A427}" type="slidenum">
              <a:rPr lang="en-CA" b="1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307"/>
              <a:t>‹#›</a:t>
            </a:fld>
            <a:endParaRPr lang="en-CA" b="1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92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37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6pPr>
      <a:lvl7pPr marL="914307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7pPr>
      <a:lvl8pPr marL="137146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8pPr>
      <a:lvl9pPr marL="182861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Times" charset="0"/>
        <a:defRPr sz="2400" b="1">
          <a:solidFill>
            <a:srgbClr val="006699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4455" indent="-265086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Calibri" pitchFamily="-112" charset="0"/>
          <a:ea typeface="MS PGothic" pitchFamily="34" charset="-128"/>
        </a:defRPr>
      </a:lvl2pPr>
      <a:lvl3pPr marL="901608" indent="-277784" algn="l" rtl="0" eaLnBrk="0" fontAlgn="base" hangingPunct="0">
        <a:spcBef>
          <a:spcPct val="20000"/>
        </a:spcBef>
        <a:spcAft>
          <a:spcPct val="0"/>
        </a:spcAft>
        <a:buFont typeface="Arial Narrow" charset="0"/>
        <a:buChar char="–"/>
        <a:defRPr sz="2400">
          <a:solidFill>
            <a:srgbClr val="333333"/>
          </a:solidFill>
          <a:latin typeface="Calibri" pitchFamily="-112" charset="0"/>
          <a:ea typeface="MS PGothic" pitchFamily="34" charset="-128"/>
        </a:defRPr>
      </a:lvl3pPr>
      <a:lvl4pPr marL="1257172" indent="-17619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4pPr>
      <a:lvl5pPr marL="1612736" indent="-17619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5pPr>
      <a:lvl6pPr marL="2069889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6pPr>
      <a:lvl7pPr marL="2527043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7pPr>
      <a:lvl8pPr marL="2984196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8pPr>
      <a:lvl9pPr marL="3441349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79512" y="6428184"/>
            <a:ext cx="4256336" cy="457200"/>
          </a:xfrm>
          <a:prstGeom prst="rect">
            <a:avLst/>
          </a:prstGeom>
        </p:spPr>
        <p:txBody>
          <a:bodyPr lIns="91431" tIns="45715" rIns="91431" bIns="45715"/>
          <a:lstStyle>
            <a:lvl1pPr algn="l">
              <a:defRPr sz="11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ea typeface="MS PGothic" charset="-128"/>
              </a:rPr>
              <a:t>LRG Meeting_Updates on SCNC activities</a:t>
            </a:r>
          </a:p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r>
              <a:rPr lang="en-US" sz="1000" smtClean="0">
                <a:ea typeface="MS PGothic" charset="-128"/>
              </a:rPr>
              <a:t>Lodi, June 23-24 2015</a:t>
            </a:r>
            <a:endParaRPr lang="fr-FR" sz="1000" dirty="0">
              <a:ea typeface="MS PGothic" charset="-128"/>
            </a:endParaRPr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505200" y="6592272"/>
            <a:ext cx="2133600" cy="365125"/>
          </a:xfrm>
          <a:prstGeom prst="rect">
            <a:avLst/>
          </a:prstGeom>
        </p:spPr>
        <p:txBody>
          <a:bodyPr lIns="91431" tIns="45715" rIns="91431" bIns="45715"/>
          <a:lstStyle>
            <a:lvl1pPr algn="ctr">
              <a:defRPr sz="1200">
                <a:solidFill>
                  <a:srgbClr val="3F5A87"/>
                </a:solidFill>
                <a:latin typeface="Century Gothic" panose="020B0502020202020204" pitchFamily="34" charset="0"/>
              </a:defRPr>
            </a:lvl1pPr>
          </a:lstStyle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fld id="{BC5A917A-E24A-4285-9303-412E1178953E}" type="slidenum">
              <a:rPr lang="fr-FR" smtClean="0">
                <a:ea typeface="MS PGothic" charset="-128"/>
              </a:rPr>
              <a:pPr defTabSz="91430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dirty="0">
              <a:ea typeface="MS PGothic" charset="-128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" b="19208"/>
          <a:stretch/>
        </p:blipFill>
        <p:spPr>
          <a:xfrm>
            <a:off x="7308304" y="6048672"/>
            <a:ext cx="1583546" cy="836712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  <a:ln w="9525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51520" y="764704"/>
            <a:ext cx="8640960" cy="0"/>
          </a:xfrm>
          <a:prstGeom prst="line">
            <a:avLst/>
          </a:prstGeom>
          <a:ln w="9525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itre 20"/>
          <p:cNvSpPr>
            <a:spLocks noGrp="1"/>
          </p:cNvSpPr>
          <p:nvPr>
            <p:ph type="title"/>
          </p:nvPr>
        </p:nvSpPr>
        <p:spPr>
          <a:xfrm>
            <a:off x="251521" y="-171400"/>
            <a:ext cx="8229600" cy="114300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4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307" rtl="0" eaLnBrk="1" latinLnBrk="0" hangingPunct="1">
        <a:spcBef>
          <a:spcPct val="0"/>
        </a:spcBef>
        <a:buNone/>
        <a:defRPr sz="3200" kern="1200">
          <a:solidFill>
            <a:srgbClr val="3F5A8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865" indent="-342865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1" algn="l" defTabSz="91430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7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4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8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1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5" indent="-228577" algn="l" defTabSz="9143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10/11/2016</a:t>
            </a:fld>
            <a:endParaRPr lang="fr-FR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4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3BCE727-F004-4EAC-88C7-FEA3FBA5D4C5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10/11/2016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C97A127-A99C-4260-9BB5-E3C8E1F9C6F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068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69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</p:sldLayoutIdLst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Alliance Lockup-white withOUT dat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50" y="44449"/>
            <a:ext cx="3348037" cy="21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196975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NZ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0108"/>
            <a:ext cx="8229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468316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>
            <a:off x="468316" y="1844675"/>
            <a:ext cx="8207375" cy="0"/>
          </a:xfrm>
          <a:prstGeom prst="line">
            <a:avLst/>
          </a:prstGeom>
          <a:noFill/>
          <a:ln w="127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172409" y="6462798"/>
            <a:ext cx="700815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914307"/>
            <a:fld id="{42563A06-639E-4D2D-83AF-02B00F31A427}" type="slidenum">
              <a:rPr lang="en-CA" b="1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307"/>
              <a:t>‹#›</a:t>
            </a:fld>
            <a:endParaRPr lang="en-CA" b="1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6pPr>
      <a:lvl7pPr marL="914307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7pPr>
      <a:lvl8pPr marL="137146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8pPr>
      <a:lvl9pPr marL="182861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Times" charset="0"/>
        <a:defRPr sz="2400" b="1">
          <a:solidFill>
            <a:srgbClr val="006699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4455" indent="-265086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Calibri" pitchFamily="-112" charset="0"/>
          <a:ea typeface="MS PGothic" pitchFamily="34" charset="-128"/>
        </a:defRPr>
      </a:lvl2pPr>
      <a:lvl3pPr marL="901608" indent="-277784" algn="l" rtl="0" eaLnBrk="0" fontAlgn="base" hangingPunct="0">
        <a:spcBef>
          <a:spcPct val="20000"/>
        </a:spcBef>
        <a:spcAft>
          <a:spcPct val="0"/>
        </a:spcAft>
        <a:buFont typeface="Arial Narrow" charset="0"/>
        <a:buChar char="–"/>
        <a:defRPr sz="2400">
          <a:solidFill>
            <a:srgbClr val="333333"/>
          </a:solidFill>
          <a:latin typeface="Calibri" pitchFamily="-112" charset="0"/>
          <a:ea typeface="MS PGothic" pitchFamily="34" charset="-128"/>
        </a:defRPr>
      </a:lvl3pPr>
      <a:lvl4pPr marL="1257172" indent="-17619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4pPr>
      <a:lvl5pPr marL="1612736" indent="-17619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5pPr>
      <a:lvl6pPr marL="2069889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6pPr>
      <a:lvl7pPr marL="2527043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7pPr>
      <a:lvl8pPr marL="2984196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8pPr>
      <a:lvl9pPr marL="3441349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Alliance Lockup-white withOUT dat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44" y="44449"/>
            <a:ext cx="3348037" cy="21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196975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NZ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0108"/>
            <a:ext cx="8229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468316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>
            <a:off x="468316" y="1844675"/>
            <a:ext cx="8207375" cy="0"/>
          </a:xfrm>
          <a:prstGeom prst="line">
            <a:avLst/>
          </a:prstGeom>
          <a:noFill/>
          <a:ln w="127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172409" y="6462798"/>
            <a:ext cx="700815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914307"/>
            <a:fld id="{42563A06-639E-4D2D-83AF-02B00F31A427}" type="slidenum">
              <a:rPr lang="en-CA" b="1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307"/>
              <a:t>‹#›</a:t>
            </a:fld>
            <a:endParaRPr lang="en-CA" b="1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4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6pPr>
      <a:lvl7pPr marL="914307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7pPr>
      <a:lvl8pPr marL="137146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8pPr>
      <a:lvl9pPr marL="182861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Times" charset="0"/>
        <a:defRPr sz="2400" b="1">
          <a:solidFill>
            <a:srgbClr val="006699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4455" indent="-265086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Calibri" pitchFamily="-112" charset="0"/>
          <a:ea typeface="MS PGothic" pitchFamily="34" charset="-128"/>
        </a:defRPr>
      </a:lvl2pPr>
      <a:lvl3pPr marL="901608" indent="-277784" algn="l" rtl="0" eaLnBrk="0" fontAlgn="base" hangingPunct="0">
        <a:spcBef>
          <a:spcPct val="20000"/>
        </a:spcBef>
        <a:spcAft>
          <a:spcPct val="0"/>
        </a:spcAft>
        <a:buFont typeface="Arial Narrow" charset="0"/>
        <a:buChar char="–"/>
        <a:defRPr sz="2400">
          <a:solidFill>
            <a:srgbClr val="333333"/>
          </a:solidFill>
          <a:latin typeface="Calibri" pitchFamily="-112" charset="0"/>
          <a:ea typeface="MS PGothic" pitchFamily="34" charset="-128"/>
        </a:defRPr>
      </a:lvl3pPr>
      <a:lvl4pPr marL="1257172" indent="-17619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4pPr>
      <a:lvl5pPr marL="1612736" indent="-17619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5pPr>
      <a:lvl6pPr marL="2069889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6pPr>
      <a:lvl7pPr marL="2527043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7pPr>
      <a:lvl8pPr marL="2984196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8pPr>
      <a:lvl9pPr marL="3441349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Alliance Lockup-white withOUT dat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36" y="44449"/>
            <a:ext cx="3348037" cy="21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196975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NZ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0106"/>
            <a:ext cx="8229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468316" y="6165851"/>
            <a:ext cx="82073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>
            <a:off x="468316" y="1844675"/>
            <a:ext cx="8207375" cy="0"/>
          </a:xfrm>
          <a:prstGeom prst="line">
            <a:avLst/>
          </a:prstGeom>
          <a:noFill/>
          <a:ln w="127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pPr defTabSz="914307"/>
            <a:endParaRPr lang="en-US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172407" y="6462798"/>
            <a:ext cx="700815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914307"/>
            <a:fld id="{42563A06-639E-4D2D-83AF-02B00F31A427}" type="slidenum">
              <a:rPr lang="en-CA" b="1" smtClean="0">
                <a:solidFill>
                  <a:srgbClr val="000000"/>
                </a:solidFill>
                <a:latin typeface="Century Gothic"/>
                <a:ea typeface="MS PGothic" charset="-128"/>
              </a:rPr>
              <a:pPr defTabSz="914307"/>
              <a:t>‹#›</a:t>
            </a:fld>
            <a:endParaRPr lang="en-CA" b="1" dirty="0">
              <a:solidFill>
                <a:srgbClr val="000000"/>
              </a:solidFill>
              <a:latin typeface="Century Gothic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53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  <a:ea typeface="MS PGothic" pitchFamily="34" charset="-128"/>
          <a:cs typeface="ＭＳ Ｐゴシック" pitchFamily="-112" charset="-128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6pPr>
      <a:lvl7pPr marL="914307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7pPr>
      <a:lvl8pPr marL="137146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8pPr>
      <a:lvl9pPr marL="182861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latin typeface="Century Gothic" pitchFamily="-112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Times" charset="0"/>
        <a:defRPr sz="2400" b="1">
          <a:solidFill>
            <a:srgbClr val="006699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4455" indent="-265086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Calibri" pitchFamily="-112" charset="0"/>
          <a:ea typeface="MS PGothic" pitchFamily="34" charset="-128"/>
        </a:defRPr>
      </a:lvl2pPr>
      <a:lvl3pPr marL="901608" indent="-277784" algn="l" rtl="0" eaLnBrk="0" fontAlgn="base" hangingPunct="0">
        <a:spcBef>
          <a:spcPct val="20000"/>
        </a:spcBef>
        <a:spcAft>
          <a:spcPct val="0"/>
        </a:spcAft>
        <a:buFont typeface="Arial Narrow" charset="0"/>
        <a:buChar char="–"/>
        <a:defRPr sz="2400">
          <a:solidFill>
            <a:srgbClr val="333333"/>
          </a:solidFill>
          <a:latin typeface="Calibri" pitchFamily="-112" charset="0"/>
          <a:ea typeface="MS PGothic" pitchFamily="34" charset="-128"/>
        </a:defRPr>
      </a:lvl3pPr>
      <a:lvl4pPr marL="1257172" indent="-17619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4pPr>
      <a:lvl5pPr marL="1612736" indent="-17619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MS PGothic" pitchFamily="34" charset="-128"/>
        </a:defRPr>
      </a:lvl5pPr>
      <a:lvl6pPr marL="2069889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6pPr>
      <a:lvl7pPr marL="2527043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7pPr>
      <a:lvl8pPr marL="2984196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8pPr>
      <a:lvl9pPr marL="3441349" indent="-17619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Calibri" pitchFamily="-11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823095"/>
            <a:ext cx="8856984" cy="1470025"/>
          </a:xfrm>
        </p:spPr>
        <p:txBody>
          <a:bodyPr lIns="35997" rIns="35997">
            <a:noAutofit/>
          </a:bodyPr>
          <a:lstStyle/>
          <a:p>
            <a:pPr algn="ctr"/>
            <a:r>
              <a:rPr lang="en-US" dirty="0" smtClean="0"/>
              <a:t>Integrative Research Group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059167"/>
            <a:ext cx="9239002" cy="864096"/>
          </a:xfrm>
        </p:spPr>
        <p:txBody>
          <a:bodyPr/>
          <a:lstStyle/>
          <a:p>
            <a:r>
              <a:rPr lang="en-US" sz="2000" b="1" dirty="0">
                <a:latin typeface="Century Gothic" panose="020B0502020202020204" pitchFamily="34" charset="0"/>
              </a:rPr>
              <a:t>Brian Mc </a:t>
            </a:r>
            <a:r>
              <a:rPr lang="en-US" sz="2000" b="1" dirty="0" err="1">
                <a:latin typeface="Century Gothic" panose="020B0502020202020204" pitchFamily="34" charset="0"/>
              </a:rPr>
              <a:t>Conkey</a:t>
            </a:r>
            <a:r>
              <a:rPr lang="en-US" sz="2000" b="1" dirty="0">
                <a:latin typeface="Century Gothic" panose="020B0502020202020204" pitchFamily="34" charset="0"/>
              </a:rPr>
              <a:t>, Jean-François Soussana, Lee Nelson</a:t>
            </a:r>
            <a:r>
              <a:rPr lang="en-US" b="1" dirty="0">
                <a:latin typeface="Century Gothic" panose="020B0502020202020204" pitchFamily="34" charset="0"/>
              </a:rPr>
              <a:t/>
            </a:r>
            <a:br>
              <a:rPr lang="en-US" b="1" dirty="0">
                <a:latin typeface="Century Gothic" panose="020B0502020202020204" pitchFamily="34" charset="0"/>
              </a:rPr>
            </a:br>
            <a:endParaRPr lang="fr-FR" b="1" dirty="0"/>
          </a:p>
        </p:txBody>
      </p:sp>
      <p:pic>
        <p:nvPicPr>
          <p:cNvPr id="4" name="Picture 9" descr="Alliance-blue-long-NO-d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3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CANA000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2271" y="6398089"/>
            <a:ext cx="595739" cy="30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FRAN000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27" y="6398089"/>
            <a:ext cx="595899" cy="30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 descr="ASTL000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2368" y="6398103"/>
            <a:ext cx="595780" cy="3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6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340578"/>
            <a:ext cx="8183918" cy="457200"/>
          </a:xfr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Priorities</a:t>
            </a:r>
            <a:r>
              <a:rPr lang="fr-FR" dirty="0" smtClean="0">
                <a:solidFill>
                  <a:schemeClr val="bg1"/>
                </a:solidFill>
              </a:rPr>
              <a:t> in </a:t>
            </a:r>
            <a:r>
              <a:rPr lang="fr-FR" dirty="0" err="1" smtClean="0">
                <a:solidFill>
                  <a:schemeClr val="bg1"/>
                </a:solidFill>
              </a:rPr>
              <a:t>each</a:t>
            </a:r>
            <a:r>
              <a:rPr lang="fr-FR" dirty="0" smtClean="0">
                <a:solidFill>
                  <a:schemeClr val="bg1"/>
                </a:solidFill>
              </a:rPr>
              <a:t> network </a:t>
            </a:r>
            <a:r>
              <a:rPr lang="fr-FR" sz="2400" dirty="0" smtClean="0">
                <a:solidFill>
                  <a:schemeClr val="bg1"/>
                </a:solidFill>
              </a:rPr>
              <a:t>(3/3)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030" y="1647024"/>
            <a:ext cx="8949970" cy="4030663"/>
          </a:xfrm>
        </p:spPr>
        <p:txBody>
          <a:bodyPr/>
          <a:lstStyle/>
          <a:p>
            <a:pPr lvl="0"/>
            <a:r>
              <a:rPr lang="en-CA" dirty="0" smtClean="0">
                <a:solidFill>
                  <a:schemeClr val="tx1"/>
                </a:solidFill>
              </a:rPr>
              <a:t>GHG inventories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Guidance on how to improve inventories, including data on activities,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Moving to Tier 2, sharing examples from countries,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Country specific emission factors</a:t>
            </a: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dirty="0">
                <a:solidFill>
                  <a:schemeClr val="accent6"/>
                </a:solidFill>
              </a:rPr>
              <a:t>Highlight</a:t>
            </a:r>
            <a:r>
              <a:rPr lang="en-US" sz="2000" dirty="0" smtClean="0">
                <a:solidFill>
                  <a:schemeClr val="accent6"/>
                </a:solidFill>
              </a:rPr>
              <a:t>: Applications of earth observation (remote sensing) for national inventories</a:t>
            </a:r>
            <a:endParaRPr lang="en-US" sz="2000" dirty="0">
              <a:solidFill>
                <a:schemeClr val="accent6"/>
              </a:solidFill>
            </a:endParaRPr>
          </a:p>
          <a:p>
            <a:endParaRPr lang="en-CA" sz="2000" dirty="0">
              <a:solidFill>
                <a:schemeClr val="accent6"/>
              </a:solidFill>
            </a:endParaRPr>
          </a:p>
          <a:p>
            <a:pPr lvl="0"/>
            <a:endParaRPr lang="en-US" sz="2000" dirty="0" smtClean="0">
              <a:solidFill>
                <a:schemeClr val="tx1"/>
              </a:solidFill>
            </a:endParaRPr>
          </a:p>
          <a:p>
            <a:pPr lvl="0"/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36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3540" y="289163"/>
            <a:ext cx="2805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prstClr val="white"/>
                </a:solidFill>
                <a:latin typeface="Calibri"/>
              </a:rPr>
              <a:t>Highlight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prstClr val="white"/>
                </a:solidFill>
                <a:latin typeface="Calibri"/>
              </a:rPr>
              <a:t>(1/5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  <p:grpSp>
        <p:nvGrpSpPr>
          <p:cNvPr id="8" name="39 Grupo"/>
          <p:cNvGrpSpPr>
            <a:grpSpLocks/>
          </p:cNvGrpSpPr>
          <p:nvPr/>
        </p:nvGrpSpPr>
        <p:grpSpPr bwMode="auto">
          <a:xfrm>
            <a:off x="179388" y="1455738"/>
            <a:ext cx="8785225" cy="3268662"/>
            <a:chOff x="179512" y="1052736"/>
            <a:chExt cx="8784976" cy="3268892"/>
          </a:xfrm>
        </p:grpSpPr>
        <p:cxnSp>
          <p:nvCxnSpPr>
            <p:cNvPr id="9" name="2 Conector recto"/>
            <p:cNvCxnSpPr/>
            <p:nvPr/>
          </p:nvCxnSpPr>
          <p:spPr>
            <a:xfrm>
              <a:off x="179512" y="2997560"/>
              <a:ext cx="878497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0168" y="2636912"/>
              <a:ext cx="1368151" cy="374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0456" y="2999869"/>
              <a:ext cx="547928" cy="559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3575" y="1833656"/>
              <a:ext cx="954427" cy="1164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3407" y="1844824"/>
              <a:ext cx="954427" cy="1164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420888"/>
              <a:ext cx="954427" cy="57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5608" y="2432056"/>
              <a:ext cx="954427" cy="57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69760"/>
              <a:ext cx="954427" cy="2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1352" y="2780928"/>
              <a:ext cx="954427" cy="2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2996952"/>
              <a:ext cx="454501" cy="130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5810" y="3002769"/>
              <a:ext cx="454501" cy="130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39277" y="3002769"/>
              <a:ext cx="454501" cy="130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85393" y="3011020"/>
              <a:ext cx="454501" cy="130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0378" y="2996952"/>
              <a:ext cx="454501" cy="62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2088" y="3002769"/>
              <a:ext cx="454501" cy="62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5555" y="3002769"/>
              <a:ext cx="454501" cy="62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1671" y="2996952"/>
              <a:ext cx="454501" cy="62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790" y="3000288"/>
              <a:ext cx="454501" cy="336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500" y="2992037"/>
              <a:ext cx="454501" cy="336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2967" y="2992037"/>
              <a:ext cx="454501" cy="336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9083" y="3000288"/>
              <a:ext cx="454501" cy="336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1052736"/>
              <a:ext cx="373066" cy="1957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74500" y="1340768"/>
              <a:ext cx="370329" cy="1666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8356" y="2994052"/>
              <a:ext cx="360040" cy="130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8436" y="3013937"/>
              <a:ext cx="166469" cy="130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18372" y="3008120"/>
              <a:ext cx="288032" cy="70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84367" y="1871344"/>
              <a:ext cx="144017" cy="112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8384" y="2996952"/>
              <a:ext cx="632336" cy="559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 descr="C:\Users\Usuario\Desktop\raic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16704" y="3011020"/>
              <a:ext cx="310485" cy="130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7252030" y="1498852"/>
              <a:ext cx="128281" cy="149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8676455" y="1706072"/>
              <a:ext cx="98476" cy="127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" descr="C:\Users\Usuario\Desktop\past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008631" y="2190796"/>
              <a:ext cx="102264" cy="79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Picture 2" descr="C:\Users\Usuario\Pictures\CERRO COLORADO_fotos\CC 18 junio 2006\CC 18 junio 2006 los yuyo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9" y="4940802"/>
            <a:ext cx="2304379" cy="172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8" descr="C:\Users\Usuario\INIA\INIA PF ROCHA 28 agosto 2013\FOTOS ROCHA\humberto\DSC051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1129" y="4941168"/>
            <a:ext cx="2266971" cy="170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38 Flecha curvada hacia la izquierda"/>
          <p:cNvSpPr/>
          <p:nvPr/>
        </p:nvSpPr>
        <p:spPr>
          <a:xfrm>
            <a:off x="5500694" y="450057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s-UY">
              <a:solidFill>
                <a:prstClr val="black"/>
              </a:solidFill>
            </a:endParaRPr>
          </a:p>
        </p:txBody>
      </p:sp>
      <p:sp>
        <p:nvSpPr>
          <p:cNvPr id="46" name="39 Rectángulo redondeado"/>
          <p:cNvSpPr/>
          <p:nvPr/>
        </p:nvSpPr>
        <p:spPr>
          <a:xfrm>
            <a:off x="3652780" y="5286388"/>
            <a:ext cx="1476430" cy="1022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UY" sz="2000" b="1" dirty="0" err="1">
                <a:solidFill>
                  <a:prstClr val="white"/>
                </a:solidFill>
              </a:rPr>
              <a:t>Rebuilding</a:t>
            </a:r>
            <a:r>
              <a:rPr lang="es-UY" sz="2000" b="1" dirty="0">
                <a:solidFill>
                  <a:prstClr val="white"/>
                </a:solidFill>
              </a:rPr>
              <a:t> SOC</a:t>
            </a:r>
          </a:p>
        </p:txBody>
      </p:sp>
      <p:sp>
        <p:nvSpPr>
          <p:cNvPr id="47" name="40 Flecha curvada hacia abajo"/>
          <p:cNvSpPr/>
          <p:nvPr/>
        </p:nvSpPr>
        <p:spPr>
          <a:xfrm>
            <a:off x="611560" y="3717032"/>
            <a:ext cx="856112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s-UY" dirty="0">
              <a:solidFill>
                <a:srgbClr val="FF0000"/>
              </a:solidFill>
            </a:endParaRPr>
          </a:p>
        </p:txBody>
      </p:sp>
      <p:sp>
        <p:nvSpPr>
          <p:cNvPr id="48" name="41 Rectángulo redondeado"/>
          <p:cNvSpPr/>
          <p:nvPr/>
        </p:nvSpPr>
        <p:spPr>
          <a:xfrm>
            <a:off x="1043608" y="4221088"/>
            <a:ext cx="10081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UY" b="1" dirty="0" err="1">
                <a:solidFill>
                  <a:prstClr val="white"/>
                </a:solidFill>
              </a:rPr>
              <a:t>Less</a:t>
            </a:r>
            <a:r>
              <a:rPr lang="es-UY" b="1" dirty="0">
                <a:solidFill>
                  <a:prstClr val="white"/>
                </a:solidFill>
              </a:rPr>
              <a:t> SOC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7668" y="223660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60 </a:t>
            </a:r>
            <a:r>
              <a:rPr lang="fr-FR" b="1" dirty="0" err="1" smtClean="0"/>
              <a:t>farms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9755" y="1286212"/>
            <a:ext cx="8572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A national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project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by URUGUAY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supported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by GEF/ FAO (World Bank) to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increase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beef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production and store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carbon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in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soils</a:t>
            </a:r>
            <a:endParaRPr lang="fr-FR" sz="2400" b="1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54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3" y="2071042"/>
            <a:ext cx="700722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2100" y="1286212"/>
            <a:ext cx="883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Permanence of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improved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practices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is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key to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achieving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soil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C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sequestration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potential</a:t>
            </a:r>
            <a:endParaRPr lang="fr-FR" sz="2400" b="1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0902" y="6374389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</a:rPr>
              <a:t>(INRA)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540" y="289163"/>
            <a:ext cx="2805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prstClr val="white"/>
                </a:solidFill>
                <a:latin typeface="Calibri"/>
              </a:rPr>
              <a:t>Highlight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prstClr val="white"/>
                </a:solidFill>
                <a:latin typeface="Calibri"/>
              </a:rPr>
              <a:t>(2/5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7" y="1988839"/>
            <a:ext cx="8064896" cy="4686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32836" y="1282478"/>
            <a:ext cx="887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Without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site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specific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information a multi-model ensemble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predicts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accurately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N</a:t>
            </a:r>
            <a:r>
              <a:rPr lang="fr-FR" sz="2400" b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O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emissions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from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crop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and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pasture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across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4 continents</a:t>
            </a:r>
            <a:r>
              <a:rPr lang="fr-FR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84194" y="6490688"/>
            <a:ext cx="294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fr-FR" dirty="0" err="1" smtClean="0">
                <a:solidFill>
                  <a:prstClr val="black"/>
                </a:solidFill>
                <a:latin typeface="Calibri"/>
                <a:ea typeface="+mn-ea"/>
              </a:rPr>
              <a:t>Erhardt</a:t>
            </a: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</a:rPr>
              <a:t> et al., 30 </a:t>
            </a:r>
            <a:r>
              <a:rPr lang="fr-FR" dirty="0" err="1" smtClean="0">
                <a:solidFill>
                  <a:prstClr val="black"/>
                </a:solidFill>
                <a:latin typeface="Calibri"/>
                <a:ea typeface="+mn-ea"/>
              </a:rPr>
              <a:t>co-authors</a:t>
            </a: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711" y="138091"/>
            <a:ext cx="2805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prstClr val="white"/>
                </a:solidFill>
                <a:latin typeface="Calibri"/>
              </a:rPr>
              <a:t>Highlight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prstClr val="white"/>
                </a:solidFill>
                <a:latin typeface="Calibri"/>
              </a:rPr>
              <a:t>(3/5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7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867"/>
            <a:ext cx="4680080" cy="3311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/>
          <a:stretch/>
        </p:blipFill>
        <p:spPr>
          <a:xfrm>
            <a:off x="4607579" y="2439867"/>
            <a:ext cx="4617811" cy="33119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07703"/>
            <a:ext cx="9059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 smtClean="0">
                <a:solidFill>
                  <a:schemeClr val="bg1"/>
                </a:solidFill>
                <a:latin typeface="Calibri"/>
                <a:ea typeface="+mn-ea"/>
              </a:rPr>
              <a:t>Highlight</a:t>
            </a:r>
            <a:r>
              <a:rPr lang="fr-FR" sz="2400" b="1" dirty="0">
                <a:solidFill>
                  <a:schemeClr val="bg1"/>
                </a:solidFill>
                <a:latin typeface="Calibri"/>
                <a:ea typeface="+mn-ea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Calibri"/>
                <a:ea typeface="+mn-ea"/>
              </a:rPr>
              <a:t>(4/5)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24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Land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degradation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lowers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corn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yields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by end of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century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, due to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losses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in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soil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fertility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in countries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with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low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or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negative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nutrient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surplus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31840" y="5949280"/>
            <a:ext cx="40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</a:rPr>
              <a:t>(EPIC model, </a:t>
            </a:r>
            <a:r>
              <a:rPr lang="fr-FR" dirty="0" err="1" smtClean="0">
                <a:solidFill>
                  <a:prstClr val="black"/>
                </a:solidFill>
                <a:latin typeface="Calibri"/>
                <a:ea typeface="+mn-ea"/>
              </a:rPr>
              <a:t>dynamic</a:t>
            </a: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"/>
                <a:ea typeface="+mn-ea"/>
              </a:rPr>
              <a:t>soil</a:t>
            </a: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</a:rPr>
              <a:t>, RCP 2.6, IIASA)</a:t>
            </a:r>
          </a:p>
        </p:txBody>
      </p:sp>
    </p:spTree>
    <p:extLst>
      <p:ext uri="{BB962C8B-B14F-4D97-AF65-F5344CB8AC3E}">
        <p14:creationId xmlns:p14="http://schemas.microsoft.com/office/powerpoint/2010/main" val="28393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278570"/>
            <a:ext cx="842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Capability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building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led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by NZ and LRG, sharing and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collaborating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on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methodologies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, planning 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  <a:ea typeface="+mn-ea"/>
              </a:rPr>
              <a:t>inventory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  <a:ea typeface="+mn-ea"/>
              </a:rPr>
              <a:t> meeting in 2017 (UK)</a:t>
            </a:r>
            <a:endParaRPr lang="fr-FR" sz="24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5" name="Pictur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2154733"/>
            <a:ext cx="7822756" cy="449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3" y="3140968"/>
            <a:ext cx="4035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CA" sz="2000" i="1" dirty="0" smtClean="0">
                <a:solidFill>
                  <a:prstClr val="black"/>
                </a:solidFill>
                <a:latin typeface="Calibri"/>
                <a:ea typeface="+mn-ea"/>
              </a:rPr>
              <a:t>Sensor technologies being used by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CA" sz="2000" i="1" dirty="0" smtClean="0">
                <a:solidFill>
                  <a:prstClr val="black"/>
                </a:solidFill>
                <a:latin typeface="Calibri"/>
                <a:ea typeface="+mn-ea"/>
              </a:rPr>
              <a:t>GRA members for </a:t>
            </a:r>
            <a:r>
              <a:rPr lang="en-CA" sz="2000" i="1" smtClean="0">
                <a:solidFill>
                  <a:prstClr val="black"/>
                </a:solidFill>
                <a:latin typeface="Calibri"/>
                <a:ea typeface="+mn-ea"/>
              </a:rPr>
              <a:t>inventory purposes</a:t>
            </a:r>
            <a:endParaRPr lang="en-CA" sz="20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40" y="289163"/>
            <a:ext cx="2805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prstClr val="white"/>
                </a:solidFill>
                <a:latin typeface="Calibri"/>
              </a:rPr>
              <a:t>Highlight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prstClr val="white"/>
                </a:solidFill>
                <a:latin typeface="Calibri"/>
              </a:rPr>
              <a:t>(5/5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42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402"/>
            <a:ext cx="5715000" cy="342900"/>
          </a:xfrm>
        </p:spPr>
        <p:txBody>
          <a:bodyPr/>
          <a:lstStyle/>
          <a:p>
            <a:r>
              <a:rPr lang="en-CA" sz="2400" dirty="0"/>
              <a:t>Cropland Research Group and IRG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499"/>
            <a:ext cx="8229600" cy="30229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What are the opportunities that the CRG would like to collaborate with the IRG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/>
              <a:t>What topics and </a:t>
            </a:r>
            <a:r>
              <a:rPr lang="en-CA" sz="2400" dirty="0" smtClean="0"/>
              <a:t>with what networks?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/>
              <a:t>Contribute to what flagships?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 smtClean="0"/>
              <a:t>IRG: Carbon sequestration and inventory</a:t>
            </a:r>
            <a:endParaRPr lang="en-CA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/>
              <a:t>Funding, human resources, and partners?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/>
              <a:t>What are some valuable outputs that could be produced within 12 </a:t>
            </a:r>
            <a:r>
              <a:rPr lang="en-CA" sz="2400" dirty="0" smtClean="0"/>
              <a:t>months?</a:t>
            </a:r>
            <a:endParaRPr lang="en-CA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/>
              <a:t>Examples: Syntheses to inform decision making of policy makers,</a:t>
            </a:r>
          </a:p>
          <a:p>
            <a:pPr marL="623887" lvl="2" indent="0">
              <a:buNone/>
            </a:pPr>
            <a:r>
              <a:rPr lang="en-CA" sz="2000" dirty="0"/>
              <a:t>      syntheses to inform decision making of the research community</a:t>
            </a:r>
          </a:p>
          <a:p>
            <a:pPr marL="179387" lvl="1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368649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fsoussana\AppData\Local\Microsoft\Windows\Temporary Internet Files\Content.Outlook\C8CB1QJH\RG network intera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60" y="1637414"/>
            <a:ext cx="5866514" cy="50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-341194" y="355884"/>
            <a:ext cx="88983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+mj-lt"/>
                <a:ea typeface="MS PGothic" pitchFamily="34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9pPr>
          </a:lstStyle>
          <a:p>
            <a:pPr algn="ctr" defTabSz="914307"/>
            <a:r>
              <a:rPr lang="fr-FR" sz="2800" kern="0" dirty="0" smtClean="0">
                <a:solidFill>
                  <a:schemeClr val="bg1"/>
                </a:solidFill>
              </a:rPr>
              <a:t>IRG: a new group </a:t>
            </a:r>
            <a:r>
              <a:rPr lang="fr-FR" sz="2800" kern="0" dirty="0" err="1" smtClean="0">
                <a:solidFill>
                  <a:schemeClr val="bg1"/>
                </a:solidFill>
              </a:rPr>
              <a:t>approved</a:t>
            </a:r>
            <a:r>
              <a:rPr lang="fr-FR" sz="2800" kern="0" dirty="0" smtClean="0">
                <a:solidFill>
                  <a:schemeClr val="bg1"/>
                </a:solidFill>
              </a:rPr>
              <a:t> by Council </a:t>
            </a:r>
          </a:p>
          <a:p>
            <a:pPr algn="ctr" defTabSz="914307"/>
            <a:r>
              <a:rPr lang="fr-FR" sz="2800" kern="0" dirty="0" smtClean="0">
                <a:solidFill>
                  <a:schemeClr val="bg1"/>
                </a:solidFill>
              </a:rPr>
              <a:t>end 2015</a:t>
            </a:r>
            <a:endParaRPr lang="fr-FR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3000" y="1933607"/>
            <a:ext cx="9001000" cy="369330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ea typeface="+mn-ea"/>
              </a:rPr>
              <a:t>Vision</a:t>
            </a:r>
          </a:p>
          <a:p>
            <a:pPr marL="285721" indent="-285721" defTabSz="914307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Collaborative work to </a:t>
            </a:r>
            <a:r>
              <a:rPr lang="en-CA" dirty="0">
                <a:solidFill>
                  <a:prstClr val="black"/>
                </a:solidFill>
                <a:latin typeface="Calibri"/>
                <a:ea typeface="+mn-ea"/>
              </a:rPr>
              <a:t>develop the knowledge and capabilities </a:t>
            </a: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for </a:t>
            </a:r>
            <a:r>
              <a:rPr lang="en-CA" i="1" dirty="0" smtClean="0">
                <a:solidFill>
                  <a:prstClr val="black"/>
                </a:solidFill>
                <a:latin typeface="Calibri"/>
                <a:ea typeface="+mn-ea"/>
              </a:rPr>
              <a:t>estimation</a:t>
            </a: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CA" i="1" dirty="0" smtClean="0">
                <a:solidFill>
                  <a:prstClr val="black"/>
                </a:solidFill>
                <a:latin typeface="Calibri"/>
                <a:ea typeface="+mn-ea"/>
              </a:rPr>
              <a:t>monitoring</a:t>
            </a: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CA" dirty="0">
                <a:solidFill>
                  <a:prstClr val="black"/>
                </a:solidFill>
                <a:latin typeface="Calibri"/>
                <a:ea typeface="+mn-ea"/>
              </a:rPr>
              <a:t>and </a:t>
            </a:r>
            <a:r>
              <a:rPr lang="en-CA" i="1" dirty="0" smtClean="0">
                <a:solidFill>
                  <a:prstClr val="black"/>
                </a:solidFill>
                <a:latin typeface="Calibri"/>
                <a:ea typeface="+mn-ea"/>
              </a:rPr>
              <a:t>projection </a:t>
            </a: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of</a:t>
            </a:r>
            <a:r>
              <a:rPr lang="en-CA" i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CA" dirty="0">
                <a:solidFill>
                  <a:prstClr val="black"/>
                </a:solidFill>
                <a:latin typeface="Calibri"/>
                <a:ea typeface="+mn-ea"/>
              </a:rPr>
              <a:t>GHG </a:t>
            </a: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emissions and soil carbon </a:t>
            </a:r>
            <a:r>
              <a:rPr lang="en-CA" dirty="0">
                <a:solidFill>
                  <a:prstClr val="black"/>
                </a:solidFill>
                <a:latin typeface="Calibri"/>
                <a:ea typeface="+mn-ea"/>
              </a:rPr>
              <a:t>within and across agricultural systems </a:t>
            </a:r>
            <a:endParaRPr lang="en-CA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r>
              <a:rPr lang="en-CA" u="sng" dirty="0" smtClean="0">
                <a:solidFill>
                  <a:prstClr val="black"/>
                </a:solidFill>
                <a:latin typeface="Calibri"/>
                <a:ea typeface="+mn-ea"/>
              </a:rPr>
              <a:t>Scope</a:t>
            </a: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: </a:t>
            </a:r>
            <a:r>
              <a:rPr lang="en-CA" dirty="0">
                <a:solidFill>
                  <a:prstClr val="black"/>
                </a:solidFill>
                <a:latin typeface="Calibri"/>
                <a:ea typeface="+mn-ea"/>
              </a:rPr>
              <a:t>A</a:t>
            </a: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ddress identified </a:t>
            </a:r>
            <a:r>
              <a:rPr lang="en-CA" b="1" i="1" dirty="0" smtClean="0">
                <a:solidFill>
                  <a:prstClr val="black"/>
                </a:solidFill>
                <a:latin typeface="Calibri"/>
                <a:ea typeface="+mn-ea"/>
              </a:rPr>
              <a:t>Research</a:t>
            </a:r>
            <a:r>
              <a:rPr lang="en-CA" b="1" i="1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CA" b="1" i="1" dirty="0" smtClean="0">
                <a:solidFill>
                  <a:prstClr val="black"/>
                </a:solidFill>
                <a:latin typeface="Calibri"/>
                <a:ea typeface="+mn-ea"/>
              </a:rPr>
              <a:t>Development</a:t>
            </a:r>
            <a:r>
              <a:rPr lang="en-CA" b="1" i="1" dirty="0">
                <a:solidFill>
                  <a:prstClr val="black"/>
                </a:solidFill>
                <a:latin typeface="Calibri"/>
                <a:ea typeface="+mn-ea"/>
              </a:rPr>
              <a:t>, and </a:t>
            </a:r>
            <a:r>
              <a:rPr lang="en-CA" b="1" i="1" dirty="0" smtClean="0">
                <a:solidFill>
                  <a:prstClr val="black"/>
                </a:solidFill>
                <a:latin typeface="Calibri"/>
                <a:ea typeface="+mn-ea"/>
              </a:rPr>
              <a:t>Knowledge Transfer </a:t>
            </a:r>
            <a:r>
              <a:rPr lang="en-CA" i="1" dirty="0">
                <a:solidFill>
                  <a:prstClr val="black"/>
                </a:solidFill>
                <a:latin typeface="Calibri"/>
                <a:ea typeface="+mn-ea"/>
              </a:rPr>
              <a:t>(R-D-KT</a:t>
            </a:r>
            <a:r>
              <a:rPr lang="en-CA" i="1" dirty="0" smtClean="0">
                <a:solidFill>
                  <a:prstClr val="black"/>
                </a:solidFill>
                <a:latin typeface="Calibri"/>
                <a:ea typeface="+mn-ea"/>
              </a:rPr>
              <a:t>) </a:t>
            </a: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opportunities</a:t>
            </a:r>
          </a:p>
          <a:p>
            <a:pPr marL="285721" indent="-285721" defTabSz="914307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Integration of scales (local, subnational, national, and supranational scales)</a:t>
            </a:r>
          </a:p>
          <a:p>
            <a:pPr marL="285721" indent="-285721" defTabSz="914307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CA" dirty="0">
                <a:solidFill>
                  <a:prstClr val="black"/>
                </a:solidFill>
                <a:latin typeface="Calibri"/>
                <a:ea typeface="+mn-ea"/>
              </a:rPr>
              <a:t>A</a:t>
            </a: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pplying, reporting, monitoring, and/or verifying greenhouse gas emission estimates across farming systems</a:t>
            </a:r>
          </a:p>
          <a:p>
            <a:pPr marL="285721" indent="-285721" defTabSz="914307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Communicate and coordinate </a:t>
            </a:r>
          </a:p>
          <a:p>
            <a:pPr marL="285721" indent="-285721" defTabSz="914307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CA" dirty="0" smtClean="0">
                <a:solidFill>
                  <a:prstClr val="black"/>
                </a:solidFill>
                <a:latin typeface="Calibri"/>
                <a:ea typeface="+mn-ea"/>
              </a:rPr>
              <a:t>Foster the building of capability of member countries.</a:t>
            </a:r>
            <a:endParaRPr lang="fr-FR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endParaRPr lang="en-CA" i="1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307" fontAlgn="auto">
              <a:spcBef>
                <a:spcPts val="0"/>
              </a:spcBef>
              <a:spcAft>
                <a:spcPts val="0"/>
              </a:spcAft>
            </a:pPr>
            <a:endParaRPr lang="fr-FR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8314" y="414506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+mj-lt"/>
                <a:ea typeface="MS PGothic" pitchFamily="34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9pPr>
          </a:lstStyle>
          <a:p>
            <a:pPr defTabSz="914307"/>
            <a:r>
              <a:rPr lang="en-CA" kern="0" dirty="0" smtClean="0">
                <a:solidFill>
                  <a:schemeClr val="bg1"/>
                </a:solidFill>
              </a:rPr>
              <a:t>IRG vision and scope</a:t>
            </a:r>
            <a:endParaRPr lang="en-CA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636" y="1969991"/>
            <a:ext cx="9001000" cy="37856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Joint </a:t>
            </a:r>
            <a:r>
              <a:rPr lang="en-US" sz="1600" b="1" dirty="0" smtClean="0">
                <a:solidFill>
                  <a:srgbClr val="000000"/>
                </a:solidFill>
              </a:rPr>
              <a:t>session with the Livestock Research Group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Melbourne, February </a:t>
            </a:r>
            <a:r>
              <a:rPr lang="en-US" sz="1600" dirty="0" smtClean="0">
                <a:solidFill>
                  <a:srgbClr val="000000"/>
                </a:solidFill>
              </a:rPr>
              <a:t>2016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fr-FR" sz="1600" dirty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Briefing during Paddy Rice Research Group </a:t>
            </a:r>
            <a:r>
              <a:rPr lang="en-US" sz="1600" dirty="0" smtClean="0">
                <a:solidFill>
                  <a:srgbClr val="000000"/>
                </a:solidFill>
              </a:rPr>
              <a:t>America’s meeting (Arkansas, July 2016)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Briefing session during Council Meeting </a:t>
            </a:r>
            <a:r>
              <a:rPr lang="en-US" sz="1600" dirty="0" smtClean="0">
                <a:solidFill>
                  <a:srgbClr val="000000"/>
                </a:solidFill>
              </a:rPr>
              <a:t>(Mexico City, October 2016)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Joint Session </a:t>
            </a:r>
            <a:r>
              <a:rPr lang="en-US" sz="1600" b="1" dirty="0" smtClean="0">
                <a:solidFill>
                  <a:srgbClr val="000000"/>
                </a:solidFill>
              </a:rPr>
              <a:t>with the Cropland Research Group</a:t>
            </a:r>
            <a:r>
              <a:rPr lang="en-US" sz="1600" dirty="0" smtClean="0">
                <a:solidFill>
                  <a:srgbClr val="000000"/>
                </a:solidFill>
              </a:rPr>
              <a:t> (Phoenix, November 2016)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Network meeting Field Scale Integration (Rome, March 2016)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IRG group meeting</a:t>
            </a:r>
            <a:r>
              <a:rPr lang="en-US" sz="1600" dirty="0" smtClean="0">
                <a:solidFill>
                  <a:srgbClr val="000000"/>
                </a:solidFill>
              </a:rPr>
              <a:t>, side by side with FAO/IPCC meeting on soil carbon (January </a:t>
            </a:r>
            <a:r>
              <a:rPr lang="en-US" sz="1600" dirty="0" smtClean="0">
                <a:solidFill>
                  <a:srgbClr val="000000"/>
                </a:solidFill>
              </a:rPr>
              <a:t>19-20 ,2017</a:t>
            </a:r>
            <a:r>
              <a:rPr lang="en-US" sz="1600" dirty="0" smtClean="0">
                <a:solidFill>
                  <a:srgbClr val="000000"/>
                </a:solidFill>
              </a:rPr>
              <a:t>, Rome)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8314" y="414506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+mj-lt"/>
                <a:ea typeface="MS PGothic" pitchFamily="34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  <a:ea typeface="MS PGothic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latin typeface="Century Gothic" pitchFamily="-112" charset="0"/>
              </a:defRPr>
            </a:lvl9pPr>
          </a:lstStyle>
          <a:p>
            <a:pPr defTabSz="914307"/>
            <a:r>
              <a:rPr lang="en-CA" kern="0" dirty="0" smtClean="0">
                <a:solidFill>
                  <a:schemeClr val="bg1"/>
                </a:solidFill>
              </a:rPr>
              <a:t>IRG meetings</a:t>
            </a:r>
            <a:endParaRPr lang="en-CA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1" y="1462949"/>
            <a:ext cx="8510954" cy="458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ts val="1500"/>
              </a:spcAft>
              <a:defRPr sz="2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39863" indent="-269875" algn="l" rtl="0" eaLnBrk="1" fontAlgn="base" hangingPunct="1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440000" algn="l" rtl="0" eaLnBrk="1" fontAlgn="base" hangingPunct="1"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709738" indent="-269875" algn="l" rtl="0" eaLnBrk="1" fontAlgn="base" hangingPunct="1">
              <a:spcBef>
                <a:spcPts val="300"/>
              </a:spcBef>
              <a:spcAft>
                <a:spcPts val="300"/>
              </a:spcAft>
              <a:buChar char="–"/>
              <a:defRPr sz="16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1980000" indent="-270000" algn="l" defTabSz="270000" rtl="0" eaLnBrk="1" fontAlgn="base" hangingPunct="1">
              <a:spcBef>
                <a:spcPts val="300"/>
              </a:spcBef>
              <a:spcAft>
                <a:spcPts val="300"/>
              </a:spcAft>
              <a:buChar char="»"/>
              <a:defRPr sz="16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34147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8719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43291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786313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defTabSz="914377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NZ" kern="0" dirty="0" smtClean="0">
              <a:solidFill>
                <a:srgbClr val="000000"/>
              </a:solidFill>
              <a:ea typeface="Verdana" charset="0"/>
              <a:cs typeface="Verdana" charset="0"/>
            </a:endParaRPr>
          </a:p>
          <a:p>
            <a:pPr marL="342900" indent="-342900" defTabSz="914377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NZ" kern="0" dirty="0">
              <a:solidFill>
                <a:srgbClr val="000000"/>
              </a:solidFill>
              <a:ea typeface="Verdana" charset="0"/>
              <a:cs typeface="Verdana" charset="0"/>
            </a:endParaRPr>
          </a:p>
          <a:p>
            <a:pPr marL="342900" indent="-342900" defTabSz="914377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NZ" kern="0" dirty="0">
                <a:solidFill>
                  <a:srgbClr val="000000"/>
                </a:solidFill>
                <a:ea typeface="Verdana" charset="0"/>
                <a:cs typeface="Verdana" charset="0"/>
              </a:rPr>
              <a:t>10 member countries have joined so far</a:t>
            </a:r>
            <a:endParaRPr lang="en-NZ" i="1" kern="0" dirty="0">
              <a:solidFill>
                <a:srgbClr val="C0504D"/>
              </a:solidFill>
              <a:ea typeface="Verdana" charset="0"/>
              <a:cs typeface="Verdana" charset="0"/>
            </a:endParaRPr>
          </a:p>
          <a:p>
            <a:pPr marL="342900" indent="-342900" defTabSz="914377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NZ" kern="0" dirty="0" smtClean="0">
                <a:solidFill>
                  <a:srgbClr val="000000"/>
                </a:solidFill>
                <a:ea typeface="Verdana" charset="0"/>
                <a:cs typeface="Verdana" charset="0"/>
              </a:rPr>
              <a:t>The group has been set-up with five research networks</a:t>
            </a:r>
          </a:p>
          <a:p>
            <a:pPr marL="342900" indent="-342900" defTabSz="914377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NZ" kern="0" dirty="0" smtClean="0">
                <a:solidFill>
                  <a:srgbClr val="000000"/>
                </a:solidFill>
                <a:ea typeface="Verdana" charset="0"/>
                <a:cs typeface="Verdana" charset="0"/>
              </a:rPr>
              <a:t>Terms of reference have been established for the group and for the networks</a:t>
            </a:r>
          </a:p>
          <a:p>
            <a:pPr marL="342900" indent="-342900" defTabSz="914377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NZ" kern="0" dirty="0" smtClean="0">
                <a:solidFill>
                  <a:srgbClr val="000000"/>
                </a:solidFill>
                <a:ea typeface="Verdana" charset="0"/>
                <a:cs typeface="Verdana" charset="0"/>
              </a:rPr>
              <a:t>Each network has expressed 3-5 priority actions, accounting for feedbacks during meetings</a:t>
            </a:r>
          </a:p>
          <a:p>
            <a:pPr marL="342900" indent="-342900" defTabSz="914377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NZ" kern="0" dirty="0" smtClean="0">
                <a:solidFill>
                  <a:srgbClr val="000000"/>
                </a:solidFill>
                <a:ea typeface="Verdana" charset="0"/>
                <a:cs typeface="Verdana" charset="0"/>
              </a:rPr>
              <a:t>Monthly teleconferences with network leaders and webinars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40445" y="6043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5" y="360485"/>
            <a:ext cx="6198577" cy="9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NZ" altLang="ja-JP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Integrative </a:t>
            </a:r>
            <a:r>
              <a:rPr lang="en-NZ" altLang="ja-JP" sz="28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Research </a:t>
            </a:r>
            <a:r>
              <a:rPr lang="en-NZ" altLang="ja-JP" sz="2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Group achievements</a:t>
            </a:r>
            <a:endParaRPr lang="en-NZ" sz="28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542" y="258439"/>
            <a:ext cx="5673179" cy="457200"/>
          </a:xfr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Integration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across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scales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830" y="2092868"/>
            <a:ext cx="5616054" cy="4030663"/>
          </a:xfrm>
        </p:spPr>
        <p:txBody>
          <a:bodyPr/>
          <a:lstStyle/>
          <a:p>
            <a:r>
              <a:rPr lang="fr-FR" sz="2000" dirty="0" err="1" smtClean="0"/>
              <a:t>Developing</a:t>
            </a:r>
            <a:r>
              <a:rPr lang="fr-FR" sz="2000" dirty="0" smtClean="0"/>
              <a:t> </a:t>
            </a:r>
            <a:r>
              <a:rPr lang="fr-FR" sz="2000" dirty="0" err="1" smtClean="0"/>
              <a:t>strategies</a:t>
            </a:r>
            <a:r>
              <a:rPr lang="fr-FR" sz="2000" dirty="0" smtClean="0"/>
              <a:t> for </a:t>
            </a:r>
            <a:r>
              <a:rPr lang="fr-FR" sz="2000" dirty="0" err="1" smtClean="0"/>
              <a:t>pastures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err="1" smtClean="0"/>
              <a:t>Quantifying</a:t>
            </a:r>
            <a:r>
              <a:rPr lang="fr-FR" sz="2000" dirty="0" smtClean="0"/>
              <a:t> </a:t>
            </a:r>
            <a:r>
              <a:rPr lang="fr-FR" sz="2000" dirty="0" err="1" smtClean="0"/>
              <a:t>soil</a:t>
            </a:r>
            <a:r>
              <a:rPr lang="fr-FR" sz="2000" dirty="0" smtClean="0"/>
              <a:t> </a:t>
            </a:r>
            <a:r>
              <a:rPr lang="fr-FR" sz="2000" dirty="0" err="1" smtClean="0"/>
              <a:t>carbon</a:t>
            </a:r>
            <a:r>
              <a:rPr lang="fr-FR" sz="2000" dirty="0" smtClean="0"/>
              <a:t> </a:t>
            </a:r>
            <a:r>
              <a:rPr lang="fr-FR" sz="2000" dirty="0" err="1" smtClean="0"/>
              <a:t>potential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err="1" smtClean="0"/>
              <a:t>Understanding</a:t>
            </a:r>
            <a:r>
              <a:rPr lang="fr-FR" sz="2000" dirty="0" smtClean="0"/>
              <a:t> M&amp;A options at field </a:t>
            </a:r>
            <a:r>
              <a:rPr lang="fr-FR" sz="2000" dirty="0" err="1" smtClean="0"/>
              <a:t>scale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err="1" smtClean="0"/>
              <a:t>Improving</a:t>
            </a:r>
            <a:r>
              <a:rPr lang="fr-FR" sz="2000" dirty="0" smtClean="0"/>
              <a:t> tests of options at </a:t>
            </a:r>
            <a:r>
              <a:rPr lang="fr-FR" sz="2000" dirty="0" err="1" smtClean="0"/>
              <a:t>farm</a:t>
            </a:r>
            <a:r>
              <a:rPr lang="fr-FR" sz="2000" dirty="0"/>
              <a:t> </a:t>
            </a:r>
            <a:r>
              <a:rPr lang="fr-FR" sz="2000" dirty="0" smtClean="0"/>
              <a:t>and </a:t>
            </a:r>
            <a:r>
              <a:rPr lang="fr-FR" sz="2000" dirty="0" err="1" smtClean="0"/>
              <a:t>region</a:t>
            </a:r>
            <a:r>
              <a:rPr lang="fr-FR" sz="2000" dirty="0" smtClean="0"/>
              <a:t> </a:t>
            </a:r>
            <a:r>
              <a:rPr lang="fr-FR" sz="2000" dirty="0" err="1" smtClean="0"/>
              <a:t>scale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err="1" smtClean="0"/>
              <a:t>Improving</a:t>
            </a:r>
            <a:r>
              <a:rPr lang="fr-FR" sz="2000" dirty="0" smtClean="0"/>
              <a:t> national inventories</a:t>
            </a:r>
            <a:endParaRPr lang="fr-FR" sz="20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01004725"/>
              </p:ext>
            </p:extLst>
          </p:nvPr>
        </p:nvGraphicFramePr>
        <p:xfrm>
          <a:off x="4189867" y="1286212"/>
          <a:ext cx="5295328" cy="557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18704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4" y="454025"/>
            <a:ext cx="5327650" cy="4572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Networks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892" y="1496334"/>
            <a:ext cx="8793708" cy="4030663"/>
          </a:xfrm>
        </p:spPr>
        <p:txBody>
          <a:bodyPr/>
          <a:lstStyle/>
          <a:p>
            <a:pPr lvl="0"/>
            <a:endParaRPr lang="en-CA" dirty="0" smtClean="0">
              <a:solidFill>
                <a:schemeClr val="accent6"/>
              </a:solidFill>
            </a:endParaRPr>
          </a:p>
          <a:p>
            <a:pPr lvl="0"/>
            <a:r>
              <a:rPr lang="en-CA" sz="2000" dirty="0">
                <a:solidFill>
                  <a:schemeClr val="tx1"/>
                </a:solidFill>
              </a:rPr>
              <a:t>Grasslands</a:t>
            </a:r>
            <a:r>
              <a:rPr lang="en-CA" sz="2000" b="0" dirty="0">
                <a:solidFill>
                  <a:schemeClr val="tx1"/>
                </a:solidFill>
              </a:rPr>
              <a:t>: </a:t>
            </a:r>
            <a:r>
              <a:rPr lang="en-CA" sz="2000" b="0" dirty="0" smtClean="0">
                <a:solidFill>
                  <a:schemeClr val="tx1"/>
                </a:solidFill>
              </a:rPr>
              <a:t>F. </a:t>
            </a:r>
            <a:r>
              <a:rPr lang="en-CA" sz="2000" b="0" dirty="0" err="1">
                <a:solidFill>
                  <a:schemeClr val="tx1"/>
                </a:solidFill>
              </a:rPr>
              <a:t>Lattanzi</a:t>
            </a:r>
            <a:r>
              <a:rPr lang="en-CA" sz="2000" b="0" dirty="0">
                <a:solidFill>
                  <a:schemeClr val="tx1"/>
                </a:solidFill>
              </a:rPr>
              <a:t> </a:t>
            </a:r>
            <a:r>
              <a:rPr lang="en-CA" sz="2000" b="0" dirty="0" smtClean="0">
                <a:solidFill>
                  <a:schemeClr val="tx1"/>
                </a:solidFill>
              </a:rPr>
              <a:t>(Uruguay</a:t>
            </a:r>
            <a:r>
              <a:rPr lang="en-CA" sz="2000" b="0" dirty="0">
                <a:solidFill>
                  <a:schemeClr val="tx1"/>
                </a:solidFill>
              </a:rPr>
              <a:t>), </a:t>
            </a:r>
            <a:r>
              <a:rPr lang="en-CA" sz="2000" b="0" dirty="0" smtClean="0">
                <a:solidFill>
                  <a:schemeClr val="tx1"/>
                </a:solidFill>
              </a:rPr>
              <a:t>K. </a:t>
            </a:r>
            <a:r>
              <a:rPr lang="en-CA" sz="2000" b="0" dirty="0">
                <a:solidFill>
                  <a:schemeClr val="tx1"/>
                </a:solidFill>
              </a:rPr>
              <a:t>Richards </a:t>
            </a:r>
            <a:r>
              <a:rPr lang="en-CA" sz="2000" b="0" dirty="0" smtClean="0">
                <a:solidFill>
                  <a:schemeClr val="tx1"/>
                </a:solidFill>
              </a:rPr>
              <a:t>(Ireland</a:t>
            </a:r>
            <a:r>
              <a:rPr lang="en-CA" sz="2000" b="0" dirty="0">
                <a:solidFill>
                  <a:schemeClr val="tx1"/>
                </a:solidFill>
              </a:rPr>
              <a:t>),</a:t>
            </a:r>
            <a:endParaRPr lang="fr-FR" sz="2000" b="0" dirty="0">
              <a:solidFill>
                <a:schemeClr val="tx1"/>
              </a:solidFill>
            </a:endParaRP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Soil </a:t>
            </a:r>
            <a:r>
              <a:rPr lang="fr-FR" sz="2000" dirty="0" err="1">
                <a:solidFill>
                  <a:schemeClr val="tx1"/>
                </a:solidFill>
              </a:rPr>
              <a:t>carbon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sequestration</a:t>
            </a:r>
            <a:r>
              <a:rPr lang="fr-FR" sz="2000" b="0" dirty="0">
                <a:solidFill>
                  <a:schemeClr val="tx1"/>
                </a:solidFill>
              </a:rPr>
              <a:t>: </a:t>
            </a:r>
            <a:r>
              <a:rPr lang="fr-FR" sz="2000" b="0" dirty="0" smtClean="0">
                <a:solidFill>
                  <a:schemeClr val="tx1"/>
                </a:solidFill>
              </a:rPr>
              <a:t>C. </a:t>
            </a:r>
            <a:r>
              <a:rPr lang="fr-FR" sz="2000" b="0" dirty="0">
                <a:solidFill>
                  <a:schemeClr val="tx1"/>
                </a:solidFill>
              </a:rPr>
              <a:t>Chenu </a:t>
            </a:r>
            <a:r>
              <a:rPr lang="fr-FR" sz="2000" b="0" dirty="0" smtClean="0">
                <a:solidFill>
                  <a:schemeClr val="tx1"/>
                </a:solidFill>
              </a:rPr>
              <a:t>(France</a:t>
            </a:r>
            <a:r>
              <a:rPr lang="fr-FR" sz="2000" b="0" dirty="0">
                <a:solidFill>
                  <a:schemeClr val="tx1"/>
                </a:solidFill>
              </a:rPr>
              <a:t>), </a:t>
            </a:r>
            <a:r>
              <a:rPr lang="fr-FR" sz="2000" b="0" dirty="0" smtClean="0">
                <a:solidFill>
                  <a:schemeClr val="tx1"/>
                </a:solidFill>
              </a:rPr>
              <a:t>D. </a:t>
            </a:r>
            <a:r>
              <a:rPr lang="fr-FR" sz="2000" b="0" dirty="0">
                <a:solidFill>
                  <a:schemeClr val="tx1"/>
                </a:solidFill>
              </a:rPr>
              <a:t>Angers </a:t>
            </a:r>
            <a:r>
              <a:rPr lang="fr-FR" sz="2000" b="0" dirty="0" smtClean="0">
                <a:solidFill>
                  <a:schemeClr val="tx1"/>
                </a:solidFill>
              </a:rPr>
              <a:t>(Canada</a:t>
            </a:r>
            <a:r>
              <a:rPr lang="fr-FR" sz="2000" b="0" dirty="0">
                <a:solidFill>
                  <a:schemeClr val="tx1"/>
                </a:solidFill>
              </a:rPr>
              <a:t>),</a:t>
            </a:r>
          </a:p>
          <a:p>
            <a:pPr lvl="0"/>
            <a:r>
              <a:rPr lang="en-CA" sz="2000" dirty="0">
                <a:solidFill>
                  <a:schemeClr val="tx1"/>
                </a:solidFill>
              </a:rPr>
              <a:t>Field scale </a:t>
            </a:r>
            <a:r>
              <a:rPr lang="en-CA" sz="2000" b="0" dirty="0" smtClean="0">
                <a:solidFill>
                  <a:schemeClr val="tx1"/>
                </a:solidFill>
              </a:rPr>
              <a:t>:</a:t>
            </a:r>
            <a:r>
              <a:rPr lang="en-CA" sz="2000" b="0" dirty="0">
                <a:solidFill>
                  <a:schemeClr val="tx1"/>
                </a:solidFill>
              </a:rPr>
              <a:t> </a:t>
            </a:r>
            <a:r>
              <a:rPr lang="en-CA" sz="2000" b="0" dirty="0" smtClean="0">
                <a:solidFill>
                  <a:schemeClr val="tx1"/>
                </a:solidFill>
              </a:rPr>
              <a:t>JF </a:t>
            </a:r>
            <a:r>
              <a:rPr lang="en-CA" sz="2000" b="0" dirty="0">
                <a:solidFill>
                  <a:schemeClr val="tx1"/>
                </a:solidFill>
              </a:rPr>
              <a:t>Soussana </a:t>
            </a:r>
            <a:r>
              <a:rPr lang="en-CA" sz="2000" b="0" dirty="0" smtClean="0">
                <a:solidFill>
                  <a:schemeClr val="tx1"/>
                </a:solidFill>
              </a:rPr>
              <a:t>(France</a:t>
            </a:r>
            <a:r>
              <a:rPr lang="en-CA" sz="2000" b="0" dirty="0">
                <a:solidFill>
                  <a:schemeClr val="tx1"/>
                </a:solidFill>
              </a:rPr>
              <a:t>), </a:t>
            </a:r>
            <a:r>
              <a:rPr lang="en-CA" sz="2000" b="0" dirty="0" smtClean="0">
                <a:solidFill>
                  <a:schemeClr val="tx1"/>
                </a:solidFill>
              </a:rPr>
              <a:t>P. </a:t>
            </a:r>
            <a:r>
              <a:rPr lang="en-CA" sz="2000" b="0" dirty="0">
                <a:solidFill>
                  <a:schemeClr val="tx1"/>
                </a:solidFill>
              </a:rPr>
              <a:t>Smith </a:t>
            </a:r>
            <a:r>
              <a:rPr lang="en-CA" sz="2000" b="0" dirty="0" smtClean="0">
                <a:solidFill>
                  <a:schemeClr val="tx1"/>
                </a:solidFill>
              </a:rPr>
              <a:t>(UK</a:t>
            </a:r>
            <a:r>
              <a:rPr lang="en-CA" sz="2000" b="0" dirty="0">
                <a:solidFill>
                  <a:schemeClr val="tx1"/>
                </a:solidFill>
              </a:rPr>
              <a:t>),</a:t>
            </a:r>
            <a:endParaRPr lang="fr-FR" sz="2000" b="0" dirty="0">
              <a:solidFill>
                <a:schemeClr val="tx1"/>
              </a:solidFill>
            </a:endParaRPr>
          </a:p>
          <a:p>
            <a:pPr lvl="0"/>
            <a:r>
              <a:rPr lang="en-CA" sz="2000" dirty="0">
                <a:solidFill>
                  <a:schemeClr val="tx1"/>
                </a:solidFill>
              </a:rPr>
              <a:t>Farm and regional scale </a:t>
            </a:r>
            <a:r>
              <a:rPr lang="en-CA" sz="2000" b="0" dirty="0" smtClean="0">
                <a:solidFill>
                  <a:schemeClr val="tx1"/>
                </a:solidFill>
              </a:rPr>
              <a:t>: R. </a:t>
            </a:r>
            <a:r>
              <a:rPr lang="en-CA" sz="2000" b="0" dirty="0">
                <a:solidFill>
                  <a:schemeClr val="tx1"/>
                </a:solidFill>
              </a:rPr>
              <a:t>Eckard </a:t>
            </a:r>
            <a:r>
              <a:rPr lang="en-CA" sz="2000" b="0" dirty="0" smtClean="0">
                <a:solidFill>
                  <a:schemeClr val="tx1"/>
                </a:solidFill>
              </a:rPr>
              <a:t>(Australia</a:t>
            </a:r>
            <a:r>
              <a:rPr lang="en-CA" sz="2000" b="0" dirty="0">
                <a:solidFill>
                  <a:schemeClr val="tx1"/>
                </a:solidFill>
              </a:rPr>
              <a:t>), </a:t>
            </a:r>
            <a:r>
              <a:rPr lang="en-CA" sz="2000" b="0" dirty="0" smtClean="0">
                <a:solidFill>
                  <a:schemeClr val="tx1"/>
                </a:solidFill>
              </a:rPr>
              <a:t>P. </a:t>
            </a:r>
            <a:r>
              <a:rPr lang="en-CA" sz="2000" b="0" dirty="0">
                <a:solidFill>
                  <a:schemeClr val="tx1"/>
                </a:solidFill>
              </a:rPr>
              <a:t>Havlik (</a:t>
            </a:r>
            <a:r>
              <a:rPr lang="en-CA" sz="2000" b="0" dirty="0" smtClean="0">
                <a:solidFill>
                  <a:schemeClr val="tx1"/>
                </a:solidFill>
              </a:rPr>
              <a:t>IIASA),</a:t>
            </a:r>
            <a:endParaRPr lang="fr-FR" sz="2000" b="0" dirty="0">
              <a:solidFill>
                <a:schemeClr val="tx1"/>
              </a:solidFill>
            </a:endParaRPr>
          </a:p>
          <a:p>
            <a:pPr lvl="0"/>
            <a:r>
              <a:rPr lang="en-CA" sz="2000" dirty="0">
                <a:solidFill>
                  <a:schemeClr val="tx1"/>
                </a:solidFill>
              </a:rPr>
              <a:t>GHG inventories</a:t>
            </a:r>
            <a:r>
              <a:rPr lang="en-CA" sz="2000" b="0" dirty="0">
                <a:solidFill>
                  <a:schemeClr val="tx1"/>
                </a:solidFill>
              </a:rPr>
              <a:t>: </a:t>
            </a:r>
            <a:r>
              <a:rPr lang="en-CA" sz="2000" b="0" dirty="0" smtClean="0">
                <a:solidFill>
                  <a:schemeClr val="tx1"/>
                </a:solidFill>
              </a:rPr>
              <a:t>J. </a:t>
            </a:r>
            <a:r>
              <a:rPr lang="en-CA" sz="2000" b="0" dirty="0">
                <a:solidFill>
                  <a:schemeClr val="tx1"/>
                </a:solidFill>
              </a:rPr>
              <a:t>Verhagen </a:t>
            </a:r>
            <a:r>
              <a:rPr lang="en-CA" sz="2000" b="0" dirty="0" smtClean="0">
                <a:solidFill>
                  <a:schemeClr val="tx1"/>
                </a:solidFill>
              </a:rPr>
              <a:t>(Netherlands</a:t>
            </a:r>
            <a:r>
              <a:rPr lang="en-CA" sz="2000" b="0" dirty="0">
                <a:solidFill>
                  <a:schemeClr val="tx1"/>
                </a:solidFill>
              </a:rPr>
              <a:t>), </a:t>
            </a:r>
            <a:r>
              <a:rPr lang="en-CA" sz="2000" b="0" dirty="0" smtClean="0">
                <a:solidFill>
                  <a:schemeClr val="tx1"/>
                </a:solidFill>
              </a:rPr>
              <a:t>B. </a:t>
            </a:r>
            <a:r>
              <a:rPr lang="en-CA" sz="2000" b="0" dirty="0">
                <a:solidFill>
                  <a:schemeClr val="tx1"/>
                </a:solidFill>
              </a:rPr>
              <a:t>Mc </a:t>
            </a:r>
            <a:r>
              <a:rPr lang="en-CA" sz="2000" b="0" dirty="0" err="1">
                <a:solidFill>
                  <a:schemeClr val="tx1"/>
                </a:solidFill>
              </a:rPr>
              <a:t>Conkey</a:t>
            </a:r>
            <a:r>
              <a:rPr lang="en-CA" sz="2000" b="0" dirty="0">
                <a:solidFill>
                  <a:schemeClr val="tx1"/>
                </a:solidFill>
              </a:rPr>
              <a:t> </a:t>
            </a:r>
            <a:r>
              <a:rPr lang="en-CA" sz="2000" b="0" dirty="0" smtClean="0">
                <a:solidFill>
                  <a:schemeClr val="tx1"/>
                </a:solidFill>
              </a:rPr>
              <a:t>(Canada</a:t>
            </a:r>
            <a:r>
              <a:rPr lang="en-CA" sz="2000" b="0" dirty="0">
                <a:solidFill>
                  <a:schemeClr val="tx1"/>
                </a:solidFill>
              </a:rPr>
              <a:t>).</a:t>
            </a:r>
            <a:endParaRPr lang="fr-FR" sz="2000" b="0" dirty="0">
              <a:solidFill>
                <a:schemeClr val="tx1"/>
              </a:solidFill>
            </a:endParaRPr>
          </a:p>
          <a:p>
            <a:endParaRPr lang="fr-FR" sz="2800" b="0" dirty="0"/>
          </a:p>
        </p:txBody>
      </p:sp>
    </p:spTree>
    <p:extLst>
      <p:ext uri="{BB962C8B-B14F-4D97-AF65-F5344CB8AC3E}">
        <p14:creationId xmlns:p14="http://schemas.microsoft.com/office/powerpoint/2010/main" val="145046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650" y="414506"/>
            <a:ext cx="7856821" cy="457200"/>
          </a:xfr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Priorities</a:t>
            </a:r>
            <a:r>
              <a:rPr lang="fr-FR" dirty="0" smtClean="0">
                <a:solidFill>
                  <a:schemeClr val="bg1"/>
                </a:solidFill>
              </a:rPr>
              <a:t> in </a:t>
            </a:r>
            <a:r>
              <a:rPr lang="fr-FR" dirty="0" err="1" smtClean="0">
                <a:solidFill>
                  <a:schemeClr val="bg1"/>
                </a:solidFill>
              </a:rPr>
              <a:t>each</a:t>
            </a:r>
            <a:r>
              <a:rPr lang="fr-FR" dirty="0" smtClean="0">
                <a:solidFill>
                  <a:schemeClr val="bg1"/>
                </a:solidFill>
              </a:rPr>
              <a:t> network </a:t>
            </a:r>
            <a:r>
              <a:rPr lang="fr-FR" sz="2400" dirty="0" smtClean="0">
                <a:solidFill>
                  <a:schemeClr val="bg1"/>
                </a:solidFill>
              </a:rPr>
              <a:t>(1/3)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47650" y="1585049"/>
            <a:ext cx="8686800" cy="4030663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Grasslands</a:t>
            </a:r>
            <a:r>
              <a:rPr lang="en-CA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CA" sz="2000" b="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Guidelines </a:t>
            </a:r>
            <a:r>
              <a:rPr lang="en-US" sz="2000" dirty="0">
                <a:solidFill>
                  <a:schemeClr val="tx1"/>
                </a:solidFill>
              </a:rPr>
              <a:t>for SOC measurement/monitoring in g</a:t>
            </a:r>
            <a:r>
              <a:rPr lang="en-US" sz="2000" dirty="0" smtClean="0">
                <a:solidFill>
                  <a:schemeClr val="tx1"/>
                </a:solidFill>
              </a:rPr>
              <a:t>rasslands,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Data base on grazing practices vs. soil C and GHG emissions </a:t>
            </a:r>
            <a:endParaRPr lang="fr-FR" sz="2000" dirty="0">
              <a:solidFill>
                <a:schemeClr val="tx1"/>
              </a:solidFill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	Mixed </a:t>
            </a:r>
            <a:r>
              <a:rPr lang="en-US" sz="2000" dirty="0">
                <a:solidFill>
                  <a:schemeClr val="tx1"/>
                </a:solidFill>
              </a:rPr>
              <a:t>systems (temporary grasslands, integrated systems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sz="2000" dirty="0" smtClean="0">
                <a:solidFill>
                  <a:schemeClr val="accent6"/>
                </a:solidFill>
              </a:rPr>
              <a:t>			</a:t>
            </a:r>
          </a:p>
          <a:p>
            <a:pPr lvl="0"/>
            <a:r>
              <a:rPr lang="en-US" sz="2000" dirty="0">
                <a:solidFill>
                  <a:schemeClr val="accent6"/>
                </a:solidFill>
              </a:rPr>
              <a:t>	</a:t>
            </a:r>
            <a:r>
              <a:rPr lang="en-US" sz="2000" dirty="0" smtClean="0">
                <a:solidFill>
                  <a:schemeClr val="accent6"/>
                </a:solidFill>
              </a:rPr>
              <a:t>	Highlight: National project in Uruguay supported by GEF</a:t>
            </a:r>
          </a:p>
          <a:p>
            <a:pPr lvl="0"/>
            <a:endParaRPr lang="fr-FR" sz="2000" dirty="0" smtClean="0">
              <a:solidFill>
                <a:schemeClr val="tx1"/>
              </a:solidFill>
            </a:endParaRPr>
          </a:p>
          <a:p>
            <a:pPr lvl="0"/>
            <a:r>
              <a:rPr lang="fr-FR" dirty="0" smtClean="0">
                <a:solidFill>
                  <a:schemeClr val="tx1"/>
                </a:solidFill>
              </a:rPr>
              <a:t>Soil </a:t>
            </a:r>
            <a:r>
              <a:rPr lang="fr-FR" dirty="0" err="1">
                <a:solidFill>
                  <a:schemeClr val="tx1"/>
                </a:solidFill>
              </a:rPr>
              <a:t>carbon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sequestration</a:t>
            </a:r>
            <a:r>
              <a:rPr lang="fr-FR" sz="2000" b="0" dirty="0" smtClean="0">
                <a:solidFill>
                  <a:schemeClr val="tx1"/>
                </a:solidFill>
              </a:rPr>
              <a:t>	</a:t>
            </a:r>
          </a:p>
          <a:p>
            <a:pPr lvl="0"/>
            <a:r>
              <a:rPr lang="fr-FR" sz="2000" dirty="0" smtClean="0">
                <a:solidFill>
                  <a:schemeClr val="tx1"/>
                </a:solidFill>
              </a:rPr>
              <a:t>	Co-</a:t>
            </a:r>
            <a:r>
              <a:rPr lang="fr-FR" sz="2000" dirty="0" err="1" smtClean="0">
                <a:solidFill>
                  <a:schemeClr val="tx1"/>
                </a:solidFill>
              </a:rPr>
              <a:t>benefits</a:t>
            </a:r>
            <a:r>
              <a:rPr lang="fr-FR" sz="2000" dirty="0" smtClean="0">
                <a:solidFill>
                  <a:schemeClr val="tx1"/>
                </a:solidFill>
              </a:rPr>
              <a:t> of </a:t>
            </a:r>
            <a:r>
              <a:rPr lang="fr-FR" sz="2000" dirty="0" err="1" smtClean="0">
                <a:solidFill>
                  <a:schemeClr val="tx1"/>
                </a:solidFill>
              </a:rPr>
              <a:t>soil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carbon</a:t>
            </a:r>
            <a:r>
              <a:rPr lang="fr-FR" sz="2000" dirty="0" smtClean="0">
                <a:solidFill>
                  <a:schemeClr val="tx1"/>
                </a:solidFill>
              </a:rPr>
              <a:t> for </a:t>
            </a:r>
            <a:r>
              <a:rPr lang="fr-FR" sz="2000" dirty="0" err="1" smtClean="0">
                <a:solidFill>
                  <a:schemeClr val="tx1"/>
                </a:solidFill>
              </a:rPr>
              <a:t>yields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and adaptation,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fr-FR" sz="2000" dirty="0" smtClean="0">
                <a:solidFill>
                  <a:schemeClr val="tx1"/>
                </a:solidFill>
              </a:rPr>
              <a:t>Monitoring, </a:t>
            </a:r>
            <a:r>
              <a:rPr lang="fr-FR" sz="2000" dirty="0" err="1" smtClean="0">
                <a:solidFill>
                  <a:schemeClr val="tx1"/>
                </a:solidFill>
              </a:rPr>
              <a:t>reporting</a:t>
            </a:r>
            <a:r>
              <a:rPr lang="fr-FR" sz="2000" dirty="0" smtClean="0">
                <a:solidFill>
                  <a:schemeClr val="tx1"/>
                </a:solidFill>
              </a:rPr>
              <a:t> and </a:t>
            </a:r>
            <a:r>
              <a:rPr lang="fr-FR" sz="2000" dirty="0" err="1" smtClean="0">
                <a:solidFill>
                  <a:schemeClr val="tx1"/>
                </a:solidFill>
              </a:rPr>
              <a:t>verification</a:t>
            </a:r>
            <a:r>
              <a:rPr lang="fr-FR" sz="2000" dirty="0" smtClean="0">
                <a:solidFill>
                  <a:schemeClr val="tx1"/>
                </a:solidFill>
              </a:rPr>
              <a:t> of </a:t>
            </a:r>
            <a:r>
              <a:rPr lang="fr-FR" sz="2000" dirty="0" err="1" smtClean="0">
                <a:solidFill>
                  <a:schemeClr val="tx1"/>
                </a:solidFill>
              </a:rPr>
              <a:t>soil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carbon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Soil </a:t>
            </a:r>
            <a:r>
              <a:rPr lang="en-US" sz="2000" dirty="0">
                <a:solidFill>
                  <a:schemeClr val="tx1"/>
                </a:solidFill>
              </a:rPr>
              <a:t>organic carbon dynamics </a:t>
            </a:r>
            <a:r>
              <a:rPr lang="en-US" sz="2000" dirty="0" smtClean="0">
                <a:solidFill>
                  <a:schemeClr val="tx1"/>
                </a:solidFill>
              </a:rPr>
              <a:t>modeling</a:t>
            </a:r>
            <a:r>
              <a:rPr lang="en-NZ" sz="2000" dirty="0" smtClean="0">
                <a:solidFill>
                  <a:schemeClr val="tx1"/>
                </a:solidFill>
              </a:rPr>
              <a:t>	</a:t>
            </a:r>
          </a:p>
          <a:p>
            <a:pPr lvl="0"/>
            <a:endParaRPr lang="en-NZ" sz="2000" dirty="0" smtClean="0">
              <a:solidFill>
                <a:schemeClr val="tx1"/>
              </a:solidFill>
            </a:endParaRPr>
          </a:p>
          <a:p>
            <a:r>
              <a:rPr lang="en-NZ" sz="2000" dirty="0">
                <a:solidFill>
                  <a:schemeClr val="tx1"/>
                </a:solidFill>
              </a:rPr>
              <a:t>	</a:t>
            </a:r>
            <a:r>
              <a:rPr lang="en-NZ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accent6"/>
                </a:solidFill>
              </a:rPr>
              <a:t>Highlight</a:t>
            </a:r>
            <a:r>
              <a:rPr lang="en-US" sz="2000" dirty="0">
                <a:solidFill>
                  <a:schemeClr val="accent6"/>
                </a:solidFill>
              </a:rPr>
              <a:t>: </a:t>
            </a:r>
            <a:r>
              <a:rPr lang="en-US" sz="2000" dirty="0" smtClean="0">
                <a:solidFill>
                  <a:schemeClr val="accent6"/>
                </a:solidFill>
              </a:rPr>
              <a:t>Permanence of soil carbon vs. duration of practices</a:t>
            </a:r>
            <a:endParaRPr lang="en-US" sz="2000" dirty="0">
              <a:solidFill>
                <a:schemeClr val="accent6"/>
              </a:solidFill>
            </a:endParaRPr>
          </a:p>
          <a:p>
            <a:pPr lvl="0"/>
            <a:endParaRPr lang="en-NZ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748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9380" r="5142" b="57955"/>
          <a:stretch/>
        </p:blipFill>
        <p:spPr bwMode="auto">
          <a:xfrm>
            <a:off x="0" y="0"/>
            <a:ext cx="9144000" cy="12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624" y="183012"/>
            <a:ext cx="7785147" cy="457200"/>
          </a:xfr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Priorities</a:t>
            </a:r>
            <a:r>
              <a:rPr lang="fr-FR" dirty="0" smtClean="0">
                <a:solidFill>
                  <a:schemeClr val="bg1"/>
                </a:solidFill>
              </a:rPr>
              <a:t> in </a:t>
            </a:r>
            <a:r>
              <a:rPr lang="fr-FR" dirty="0" err="1" smtClean="0">
                <a:solidFill>
                  <a:schemeClr val="bg1"/>
                </a:solidFill>
              </a:rPr>
              <a:t>each</a:t>
            </a:r>
            <a:r>
              <a:rPr lang="fr-FR" dirty="0" smtClean="0">
                <a:solidFill>
                  <a:schemeClr val="bg1"/>
                </a:solidFill>
              </a:rPr>
              <a:t> network </a:t>
            </a:r>
            <a:r>
              <a:rPr lang="fr-FR" sz="2400" dirty="0" smtClean="0">
                <a:solidFill>
                  <a:schemeClr val="bg1"/>
                </a:solidFill>
              </a:rPr>
              <a:t>(2/3)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812" y="1418337"/>
            <a:ext cx="8822376" cy="4030663"/>
          </a:xfrm>
        </p:spPr>
        <p:txBody>
          <a:bodyPr/>
          <a:lstStyle/>
          <a:p>
            <a:pPr lvl="0"/>
            <a:r>
              <a:rPr lang="en-CA" dirty="0">
                <a:solidFill>
                  <a:schemeClr val="tx1"/>
                </a:solidFill>
              </a:rPr>
              <a:t>Field </a:t>
            </a:r>
            <a:r>
              <a:rPr lang="en-CA" dirty="0" smtClean="0">
                <a:solidFill>
                  <a:schemeClr val="tx1"/>
                </a:solidFill>
              </a:rPr>
              <a:t>scale</a:t>
            </a:r>
            <a:endParaRPr lang="en-CA" b="0" dirty="0" smtClean="0">
              <a:solidFill>
                <a:schemeClr val="tx1"/>
              </a:solidFill>
            </a:endParaRPr>
          </a:p>
          <a:p>
            <a:pPr lvl="0"/>
            <a:r>
              <a:rPr lang="en-CA" sz="2000" dirty="0">
                <a:solidFill>
                  <a:schemeClr val="accent6"/>
                </a:solidFill>
              </a:rPr>
              <a:t>	</a:t>
            </a:r>
            <a:r>
              <a:rPr lang="en-CA" sz="2000" dirty="0" smtClean="0">
                <a:solidFill>
                  <a:schemeClr val="tx1"/>
                </a:solidFill>
              </a:rPr>
              <a:t>Mitigation and adaptation options assessed from multi-model ensemble</a:t>
            </a:r>
            <a:endParaRPr lang="en-CA" sz="2000" i="1" dirty="0" smtClean="0">
              <a:solidFill>
                <a:schemeClr val="tx1"/>
              </a:solidFill>
            </a:endParaRPr>
          </a:p>
          <a:p>
            <a:pPr lvl="0"/>
            <a:r>
              <a:rPr lang="en-CA" sz="2000" dirty="0" smtClean="0">
                <a:solidFill>
                  <a:schemeClr val="tx1"/>
                </a:solidFill>
              </a:rPr>
              <a:t>	Climate sensitivity of GHG emissions and soil carbon</a:t>
            </a:r>
          </a:p>
          <a:p>
            <a:pPr lvl="0"/>
            <a:r>
              <a:rPr lang="en-CA" sz="2000" dirty="0" smtClean="0">
                <a:solidFill>
                  <a:schemeClr val="tx1"/>
                </a:solidFill>
              </a:rPr>
              <a:t>	Statistical emulators for N</a:t>
            </a:r>
            <a:r>
              <a:rPr lang="en-CA" sz="2000" baseline="-25000" dirty="0" smtClean="0">
                <a:solidFill>
                  <a:schemeClr val="tx1"/>
                </a:solidFill>
              </a:rPr>
              <a:t>2</a:t>
            </a:r>
            <a:r>
              <a:rPr lang="en-CA" sz="2000" dirty="0" smtClean="0">
                <a:solidFill>
                  <a:schemeClr val="tx1"/>
                </a:solidFill>
              </a:rPr>
              <a:t>O emissions and soil C</a:t>
            </a:r>
          </a:p>
          <a:p>
            <a:pPr lvl="0"/>
            <a:r>
              <a:rPr lang="en-CA" sz="2000" dirty="0">
                <a:solidFill>
                  <a:schemeClr val="accent6"/>
                </a:solidFill>
              </a:rPr>
              <a:t>	</a:t>
            </a:r>
            <a:r>
              <a:rPr lang="en-US" sz="2000" dirty="0" smtClean="0">
                <a:solidFill>
                  <a:schemeClr val="accent6"/>
                </a:solidFill>
              </a:rPr>
              <a:t>	Highlight: accurate multi-model simulations of N</a:t>
            </a:r>
            <a:r>
              <a:rPr lang="en-US" sz="2000" baseline="-25000" dirty="0" smtClean="0">
                <a:solidFill>
                  <a:schemeClr val="accent6"/>
                </a:solidFill>
              </a:rPr>
              <a:t>2</a:t>
            </a:r>
            <a:r>
              <a:rPr lang="en-US" sz="2000" dirty="0" smtClean="0">
                <a:solidFill>
                  <a:schemeClr val="accent6"/>
                </a:solidFill>
              </a:rPr>
              <a:t>O emissions</a:t>
            </a:r>
          </a:p>
          <a:p>
            <a:endParaRPr lang="en-CA" sz="2000" dirty="0">
              <a:solidFill>
                <a:schemeClr val="accent6"/>
              </a:solidFill>
            </a:endParaRPr>
          </a:p>
          <a:p>
            <a:pPr lvl="0"/>
            <a:r>
              <a:rPr lang="en-CA" dirty="0">
                <a:solidFill>
                  <a:schemeClr val="tx1"/>
                </a:solidFill>
              </a:rPr>
              <a:t>Farm and regional </a:t>
            </a:r>
            <a:r>
              <a:rPr lang="en-CA" dirty="0" smtClean="0">
                <a:solidFill>
                  <a:schemeClr val="tx1"/>
                </a:solidFill>
              </a:rPr>
              <a:t>scale integration</a:t>
            </a:r>
            <a:endParaRPr lang="en-CA" sz="2000" b="0" dirty="0">
              <a:solidFill>
                <a:schemeClr val="tx1"/>
              </a:solidFill>
            </a:endParaRPr>
          </a:p>
          <a:p>
            <a:r>
              <a:rPr lang="en-CA" sz="2000" dirty="0">
                <a:solidFill>
                  <a:schemeClr val="tx1"/>
                </a:solidFill>
              </a:rPr>
              <a:t>	Demonstration farm network</a:t>
            </a:r>
          </a:p>
          <a:p>
            <a:pPr lvl="0"/>
            <a:r>
              <a:rPr lang="en-CA" sz="2000" dirty="0">
                <a:solidFill>
                  <a:schemeClr val="tx1"/>
                </a:solidFill>
              </a:rPr>
              <a:t>	</a:t>
            </a:r>
            <a:r>
              <a:rPr lang="en-CA" sz="2000" dirty="0" smtClean="0">
                <a:solidFill>
                  <a:schemeClr val="tx1"/>
                </a:solidFill>
              </a:rPr>
              <a:t>Farm </a:t>
            </a:r>
            <a:r>
              <a:rPr lang="en-CA" sz="2000" dirty="0">
                <a:solidFill>
                  <a:schemeClr val="tx1"/>
                </a:solidFill>
              </a:rPr>
              <a:t>calculators and soil </a:t>
            </a:r>
            <a:r>
              <a:rPr lang="en-CA" sz="2000" dirty="0" smtClean="0">
                <a:solidFill>
                  <a:schemeClr val="tx1"/>
                </a:solidFill>
              </a:rPr>
              <a:t>carbon</a:t>
            </a:r>
          </a:p>
          <a:p>
            <a:pPr lvl="0"/>
            <a:r>
              <a:rPr lang="en-CA" sz="2000" dirty="0" smtClean="0">
                <a:solidFill>
                  <a:schemeClr val="tx1"/>
                </a:solidFill>
              </a:rPr>
              <a:t>	Pilot region assessment studies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Regional maps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mitigation and adaptation potentials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		</a:t>
            </a:r>
            <a:r>
              <a:rPr lang="en-US" sz="2000" dirty="0" smtClean="0">
                <a:solidFill>
                  <a:srgbClr val="2D2DB9"/>
                </a:solidFill>
              </a:rPr>
              <a:t>Highlight: Corn yield loss and land degradation under climate 		     change </a:t>
            </a:r>
            <a:endParaRPr lang="en-US" sz="2000" dirty="0">
              <a:solidFill>
                <a:srgbClr val="2D2DB9"/>
              </a:solidFill>
            </a:endParaRPr>
          </a:p>
          <a:p>
            <a:pPr lvl="0"/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010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Alliance Presentation Template">
  <a:themeElements>
    <a:clrScheme name="GRA-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A-Presentation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lnDef>
  </a:objectDefaults>
  <a:extraClrSchemeLst>
    <a:extraClrScheme>
      <a:clrScheme name="GRA-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-Presentation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nce Presentation Template">
  <a:themeElements>
    <a:clrScheme name="GRA-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A-Presentation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lnDef>
  </a:objectDefaults>
  <a:extraClrSchemeLst>
    <a:extraClrScheme>
      <a:clrScheme name="GRA-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-Presentation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0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Alliance Presentation Template">
  <a:themeElements>
    <a:clrScheme name="GRA-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A-Presentation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lnDef>
  </a:objectDefaults>
  <a:extraClrSchemeLst>
    <a:extraClrScheme>
      <a:clrScheme name="GRA-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-Presentation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Alliance Presentation Template">
  <a:themeElements>
    <a:clrScheme name="GRA-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A-Presentation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lnDef>
  </a:objectDefaults>
  <a:extraClrSchemeLst>
    <a:extraClrScheme>
      <a:clrScheme name="GRA-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-Presentation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Alliance Presentation Template">
  <a:themeElements>
    <a:clrScheme name="GRA-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A-Presentation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2" charset="0"/>
          </a:defRPr>
        </a:defPPr>
      </a:lstStyle>
    </a:lnDef>
  </a:objectDefaults>
  <a:extraClrSchemeLst>
    <a:extraClrScheme>
      <a:clrScheme name="GRA-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-Presentation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-Presentati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modeleFHaout2014.potx</Template>
  <TotalTime>18047</TotalTime>
  <Words>623</Words>
  <Application>Microsoft Office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MS PGothic</vt:lpstr>
      <vt:lpstr>MS PGothic</vt:lpstr>
      <vt:lpstr>Arial</vt:lpstr>
      <vt:lpstr>Arial Narrow</vt:lpstr>
      <vt:lpstr>Calibri</vt:lpstr>
      <vt:lpstr>Century Gothic</vt:lpstr>
      <vt:lpstr>Times</vt:lpstr>
      <vt:lpstr>Verdana</vt:lpstr>
      <vt:lpstr>1_Thème6</vt:lpstr>
      <vt:lpstr>Alliance Presentation Template</vt:lpstr>
      <vt:lpstr>2_Thème6</vt:lpstr>
      <vt:lpstr>1_Thème Office</vt:lpstr>
      <vt:lpstr>2_Thème Office</vt:lpstr>
      <vt:lpstr>Office Theme</vt:lpstr>
      <vt:lpstr>1_Alliance Presentation Template</vt:lpstr>
      <vt:lpstr>2_Alliance Presentation Template</vt:lpstr>
      <vt:lpstr>3_Alliance Presentation Template</vt:lpstr>
      <vt:lpstr>4_Alliance Presentation Template</vt:lpstr>
      <vt:lpstr>Integrative Research Group</vt:lpstr>
      <vt:lpstr>PowerPoint Presentation</vt:lpstr>
      <vt:lpstr>PowerPoint Presentation</vt:lpstr>
      <vt:lpstr>PowerPoint Presentation</vt:lpstr>
      <vt:lpstr>PowerPoint Presentation</vt:lpstr>
      <vt:lpstr>Integration across scales</vt:lpstr>
      <vt:lpstr>Networks</vt:lpstr>
      <vt:lpstr>Priorities in each network (1/3) </vt:lpstr>
      <vt:lpstr>Priorities in each network (2/3)</vt:lpstr>
      <vt:lpstr>Priorities in each network (3/3)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Cropland Research Group and IRG</vt:lpstr>
    </vt:vector>
  </TitlesOfParts>
  <Company>INRA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Xavier Reboud</dc:creator>
  <cp:lastModifiedBy>brian mcconkey</cp:lastModifiedBy>
  <cp:revision>755</cp:revision>
  <cp:lastPrinted>2015-03-04T13:34:08Z</cp:lastPrinted>
  <dcterms:created xsi:type="dcterms:W3CDTF">2013-03-17T18:43:01Z</dcterms:created>
  <dcterms:modified xsi:type="dcterms:W3CDTF">2016-11-11T00:33:53Z</dcterms:modified>
</cp:coreProperties>
</file>