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3" r:id="rId1"/>
    <p:sldMasterId id="2147484103" r:id="rId2"/>
    <p:sldMasterId id="2147484115" r:id="rId3"/>
  </p:sldMasterIdLst>
  <p:notesMasterIdLst>
    <p:notesMasterId r:id="rId9"/>
  </p:notesMasterIdLst>
  <p:handoutMasterIdLst>
    <p:handoutMasterId r:id="rId10"/>
  </p:handoutMasterIdLst>
  <p:sldIdLst>
    <p:sldId id="286" r:id="rId4"/>
    <p:sldId id="349" r:id="rId5"/>
    <p:sldId id="350" r:id="rId6"/>
    <p:sldId id="351" r:id="rId7"/>
    <p:sldId id="352" r:id="rId8"/>
  </p:sldIdLst>
  <p:sldSz cx="9144000" cy="5143500" type="screen16x9"/>
  <p:notesSz cx="6797675" cy="9928225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814D259-5EC6-1040-B8E3-A8B451227E00}">
          <p14:sldIdLst>
            <p14:sldId id="286"/>
            <p14:sldId id="349"/>
            <p14:sldId id="350"/>
            <p14:sldId id="351"/>
            <p14:sldId id="3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9D20"/>
    <a:srgbClr val="C00000"/>
    <a:srgbClr val="92D050"/>
    <a:srgbClr val="C3D69B"/>
    <a:srgbClr val="FFFFFF"/>
    <a:srgbClr val="000000"/>
    <a:srgbClr val="333333"/>
    <a:srgbClr val="C5DD01"/>
    <a:srgbClr val="60B709"/>
    <a:srgbClr val="58A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8" autoAdjust="0"/>
    <p:restoredTop sz="88455" autoAdjust="0"/>
  </p:normalViewPr>
  <p:slideViewPr>
    <p:cSldViewPr snapToGrid="0" snapToObjects="1">
      <p:cViewPr>
        <p:scale>
          <a:sx n="126" d="100"/>
          <a:sy n="126" d="100"/>
        </p:scale>
        <p:origin x="744" y="65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234"/>
    </p:cViewPr>
  </p:sorterViewPr>
  <p:notesViewPr>
    <p:cSldViewPr snapToGrid="0" snapToObjects="1">
      <p:cViewPr varScale="1">
        <p:scale>
          <a:sx n="112" d="100"/>
          <a:sy n="112" d="100"/>
        </p:scale>
        <p:origin x="-4136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1C9B9D2-BAA8-4D99-8473-A8211C37188F}" type="datetime1">
              <a:rPr lang="fr-FR"/>
              <a:pPr/>
              <a:t>10/11/2016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4D7BBCA-32A7-403F-9CFC-9181C3F9680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50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3F1FE8-F508-47E6-B61C-81D60EDBEB03}" type="datetime1">
              <a:rPr lang="fr-FR"/>
              <a:pPr/>
              <a:t>10/11/2016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6AFF82-7A2D-458F-BB0C-E1DB3778853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525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8" b="19208"/>
          <a:stretch/>
        </p:blipFill>
        <p:spPr>
          <a:xfrm>
            <a:off x="7308304" y="4536504"/>
            <a:ext cx="1583546" cy="627534"/>
          </a:xfrm>
          <a:prstGeom prst="rect">
            <a:avLst/>
          </a:prstGeom>
        </p:spPr>
      </p:pic>
      <p:cxnSp>
        <p:nvCxnSpPr>
          <p:cNvPr id="11" name="Connecteur droit 10"/>
          <p:cNvCxnSpPr/>
          <p:nvPr userDrawn="1"/>
        </p:nvCxnSpPr>
        <p:spPr>
          <a:xfrm>
            <a:off x="251520" y="4731990"/>
            <a:ext cx="8640960" cy="0"/>
          </a:xfrm>
          <a:prstGeom prst="line">
            <a:avLst/>
          </a:prstGeom>
          <a:ln w="9525">
            <a:solidFill>
              <a:srgbClr val="3F5A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251520" y="573528"/>
            <a:ext cx="8640960" cy="0"/>
          </a:xfrm>
          <a:prstGeom prst="line">
            <a:avLst/>
          </a:prstGeom>
          <a:ln w="9525">
            <a:solidFill>
              <a:srgbClr val="3F5A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8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119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23851" y="2680100"/>
            <a:ext cx="8640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9pPr>
          </a:lstStyle>
          <a:p>
            <a:pPr defTabSz="914400">
              <a:spcBef>
                <a:spcPct val="50000"/>
              </a:spcBef>
            </a:pPr>
            <a:endParaRPr lang="en-US" altLang="en-US" sz="2400" dirty="0">
              <a:solidFill>
                <a:srgbClr val="006699"/>
              </a:solidFill>
            </a:endParaRPr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468314" y="4624388"/>
            <a:ext cx="8207375" cy="0"/>
          </a:xfrm>
          <a:prstGeom prst="line">
            <a:avLst/>
          </a:prstGeom>
          <a:noFill/>
          <a:ln w="28575">
            <a:solidFill>
              <a:srgbClr val="00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en-US" dirty="0">
              <a:solidFill>
                <a:srgbClr val="000000"/>
              </a:solidFill>
              <a:latin typeface="Century Gothic"/>
              <a:ea typeface="MS PGothic" charset="-128"/>
            </a:endParaRPr>
          </a:p>
        </p:txBody>
      </p:sp>
      <p:pic>
        <p:nvPicPr>
          <p:cNvPr id="4" name="Picture 9" descr="Alliance-blue-long-NO-d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273583"/>
      </p:ext>
    </p:extLst>
  </p:cSld>
  <p:clrMapOvr>
    <a:masterClrMapping/>
  </p:clrMapOvr>
  <p:transition>
    <p:fade thruBlk="1"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82429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152159" y="4758220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CA" dirty="0" smtClean="0">
                <a:solidFill>
                  <a:srgbClr val="000000"/>
                </a:solidFill>
                <a:latin typeface="Century Gothic"/>
                <a:ea typeface="MS PGothic" charset="-128"/>
              </a:rPr>
              <a:t>slide</a:t>
            </a:r>
            <a:fld id="{DE368DED-13C3-491B-8004-2058F2EC3D0B}" type="slidenum">
              <a:rPr lang="en-CA" smtClean="0">
                <a:solidFill>
                  <a:srgbClr val="000000"/>
                </a:solidFill>
                <a:latin typeface="Century Gothic"/>
                <a:ea typeface="MS PGothic" charset="-128"/>
              </a:rPr>
              <a:pPr defTabSz="914400"/>
              <a:t>‹#›</a:t>
            </a:fld>
            <a:endParaRPr lang="en-CA" dirty="0">
              <a:solidFill>
                <a:srgbClr val="000000"/>
              </a:solidFill>
              <a:latin typeface="Century Gothic"/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648476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2575"/>
            <a:ext cx="4038600" cy="30229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2575"/>
            <a:ext cx="4038600" cy="30229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15239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64673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92273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8723673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3141525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7845921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89463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2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3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571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97731"/>
            <a:ext cx="2057400" cy="36778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97731"/>
            <a:ext cx="6019800" cy="36778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23158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8" b="19208"/>
          <a:stretch/>
        </p:blipFill>
        <p:spPr>
          <a:xfrm>
            <a:off x="7308304" y="4536504"/>
            <a:ext cx="1583546" cy="627534"/>
          </a:xfrm>
          <a:prstGeom prst="rect">
            <a:avLst/>
          </a:prstGeom>
        </p:spPr>
      </p:pic>
      <p:cxnSp>
        <p:nvCxnSpPr>
          <p:cNvPr id="11" name="Connecteur droit 10"/>
          <p:cNvCxnSpPr/>
          <p:nvPr userDrawn="1"/>
        </p:nvCxnSpPr>
        <p:spPr>
          <a:xfrm>
            <a:off x="251520" y="4731990"/>
            <a:ext cx="8640960" cy="0"/>
          </a:xfrm>
          <a:prstGeom prst="line">
            <a:avLst/>
          </a:prstGeom>
          <a:ln w="9525">
            <a:solidFill>
              <a:srgbClr val="3F5A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251520" y="573528"/>
            <a:ext cx="8640960" cy="0"/>
          </a:xfrm>
          <a:prstGeom prst="line">
            <a:avLst/>
          </a:prstGeom>
          <a:ln w="9525">
            <a:solidFill>
              <a:srgbClr val="3F5A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8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781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2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3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307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2575"/>
            <a:ext cx="8229600" cy="3022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3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005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324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2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3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469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2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3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846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11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2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3031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1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134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2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3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22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2575"/>
            <a:ext cx="8229600" cy="3022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3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873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221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2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3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547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2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3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451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11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2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1092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1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3966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2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LRG </a:t>
            </a:r>
            <a:r>
              <a:rPr lang="en-US" dirty="0" err="1" smtClean="0"/>
              <a:t>Meeting_Updates</a:t>
            </a:r>
            <a:r>
              <a:rPr lang="en-US" dirty="0" smtClean="0"/>
              <a:t> on SCNC activities</a:t>
            </a:r>
          </a:p>
          <a:p>
            <a:r>
              <a:rPr lang="en-US" sz="1000" dirty="0" smtClean="0"/>
              <a:t>Lodi, June 23-24 2015</a:t>
            </a:r>
            <a:endParaRPr lang="fr-FR" sz="1000" dirty="0"/>
          </a:p>
        </p:txBody>
      </p:sp>
      <p:sp>
        <p:nvSpPr>
          <p:cNvPr id="13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fld id="{BC5A917A-E24A-4285-9303-412E1178953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423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theme" Target="../theme/theme3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+mn-ea"/>
              </a:rPr>
              <a:t>LRG </a:t>
            </a:r>
            <a:r>
              <a:rPr lang="en-US" dirty="0" err="1" smtClean="0">
                <a:ea typeface="+mn-ea"/>
              </a:rPr>
              <a:t>Meeting_Updates</a:t>
            </a:r>
            <a:r>
              <a:rPr lang="en-US" dirty="0" smtClean="0">
                <a:ea typeface="+mn-ea"/>
              </a:rPr>
              <a:t> on SCNC activities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ea typeface="+mn-ea"/>
              </a:rPr>
              <a:t>Lodi, June 23-24 2015</a:t>
            </a:r>
            <a:endParaRPr lang="fr-FR" sz="1000" dirty="0">
              <a:ea typeface="+mn-ea"/>
            </a:endParaRPr>
          </a:p>
        </p:txBody>
      </p:sp>
      <p:sp>
        <p:nvSpPr>
          <p:cNvPr id="16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BC5A917A-E24A-4285-9303-412E1178953E}" type="slidenum">
              <a:rPr lang="fr-FR" smtClean="0"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fr-FR" dirty="0">
              <a:ea typeface="+mn-ea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8" b="19208"/>
          <a:stretch/>
        </p:blipFill>
        <p:spPr>
          <a:xfrm>
            <a:off x="7308304" y="4536504"/>
            <a:ext cx="1583546" cy="627534"/>
          </a:xfrm>
          <a:prstGeom prst="rect">
            <a:avLst/>
          </a:prstGeom>
        </p:spPr>
      </p:pic>
      <p:cxnSp>
        <p:nvCxnSpPr>
          <p:cNvPr id="18" name="Connecteur droit 17"/>
          <p:cNvCxnSpPr/>
          <p:nvPr/>
        </p:nvCxnSpPr>
        <p:spPr>
          <a:xfrm>
            <a:off x="251520" y="4731990"/>
            <a:ext cx="8640960" cy="0"/>
          </a:xfrm>
          <a:prstGeom prst="line">
            <a:avLst/>
          </a:prstGeom>
          <a:ln w="9525">
            <a:solidFill>
              <a:srgbClr val="3F5A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251520" y="573528"/>
            <a:ext cx="8640960" cy="0"/>
          </a:xfrm>
          <a:prstGeom prst="line">
            <a:avLst/>
          </a:prstGeom>
          <a:ln w="9525">
            <a:solidFill>
              <a:srgbClr val="3F5A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space réservé du titre 20"/>
          <p:cNvSpPr>
            <a:spLocks noGrp="1"/>
          </p:cNvSpPr>
          <p:nvPr>
            <p:ph type="title"/>
          </p:nvPr>
        </p:nvSpPr>
        <p:spPr>
          <a:xfrm>
            <a:off x="251520" y="-128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6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3F5A87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Alliance Lockup-white withOUT date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26" y="33337"/>
            <a:ext cx="3348037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97731"/>
            <a:ext cx="53276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NZ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2575"/>
            <a:ext cx="8229600" cy="3022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468314" y="4624388"/>
            <a:ext cx="8207375" cy="0"/>
          </a:xfrm>
          <a:prstGeom prst="line">
            <a:avLst/>
          </a:prstGeom>
          <a:noFill/>
          <a:ln w="28575">
            <a:solidFill>
              <a:srgbClr val="00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en-US" dirty="0">
              <a:solidFill>
                <a:srgbClr val="000000"/>
              </a:solidFill>
              <a:latin typeface="Century Gothic"/>
              <a:ea typeface="MS PGothic" charset="-128"/>
            </a:endParaRP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468314" y="1383506"/>
            <a:ext cx="8207375" cy="0"/>
          </a:xfrm>
          <a:prstGeom prst="line">
            <a:avLst/>
          </a:prstGeom>
          <a:noFill/>
          <a:ln w="12700">
            <a:solidFill>
              <a:srgbClr val="00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en-US" dirty="0">
              <a:solidFill>
                <a:srgbClr val="000000"/>
              </a:solidFill>
              <a:latin typeface="Century Gothic"/>
              <a:ea typeface="MS PGothic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72400" y="4847099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fld id="{42563A06-639E-4D2D-83AF-02B00F31A427}" type="slidenum">
              <a:rPr lang="en-CA" b="1" smtClean="0">
                <a:solidFill>
                  <a:srgbClr val="000000"/>
                </a:solidFill>
                <a:latin typeface="Century Gothic"/>
                <a:ea typeface="MS PGothic" charset="-128"/>
              </a:rPr>
              <a:pPr defTabSz="914400"/>
              <a:t>‹#›</a:t>
            </a:fld>
            <a:endParaRPr lang="en-CA" b="1" dirty="0">
              <a:solidFill>
                <a:srgbClr val="000000"/>
              </a:solidFill>
              <a:latin typeface="Century Gothic"/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192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+mj-lt"/>
          <a:ea typeface="MS PGothic" pitchFamily="34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Century Gothic" pitchFamily="-112" charset="0"/>
          <a:ea typeface="MS PGothic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Century Gothic" pitchFamily="-112" charset="0"/>
          <a:ea typeface="MS PGothic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Century Gothic" pitchFamily="-112" charset="0"/>
          <a:ea typeface="MS PGothic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Century Gothic" pitchFamily="-112" charset="0"/>
          <a:ea typeface="MS PGothic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Century Gothic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Century Gothic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Century Gothic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Century Gothic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Times" charset="0"/>
        <a:defRPr sz="2400" b="1">
          <a:solidFill>
            <a:srgbClr val="006699"/>
          </a:solidFill>
          <a:latin typeface="+mn-lt"/>
          <a:ea typeface="MS PGothic" pitchFamily="34" charset="-128"/>
          <a:cs typeface="ＭＳ Ｐゴシック" pitchFamily="-112" charset="-128"/>
        </a:defRPr>
      </a:lvl1pPr>
      <a:lvl2pPr marL="444500" indent="-265113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333333"/>
          </a:solidFill>
          <a:latin typeface="Calibri" pitchFamily="-112" charset="0"/>
          <a:ea typeface="MS PGothic" pitchFamily="34" charset="-128"/>
        </a:defRPr>
      </a:lvl2pPr>
      <a:lvl3pPr marL="901700" indent="-277813" algn="l" rtl="0" eaLnBrk="0" fontAlgn="base" hangingPunct="0">
        <a:spcBef>
          <a:spcPct val="20000"/>
        </a:spcBef>
        <a:spcAft>
          <a:spcPct val="0"/>
        </a:spcAft>
        <a:buFont typeface="Arial Narrow" charset="0"/>
        <a:buChar char="–"/>
        <a:defRPr sz="2400">
          <a:solidFill>
            <a:srgbClr val="333333"/>
          </a:solidFill>
          <a:latin typeface="Calibri" pitchFamily="-112" charset="0"/>
          <a:ea typeface="MS PGothic" pitchFamily="34" charset="-128"/>
        </a:defRPr>
      </a:lvl3pPr>
      <a:lvl4pPr marL="1257300" indent="-1762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333333"/>
          </a:solidFill>
          <a:latin typeface="Calibri" pitchFamily="-112" charset="0"/>
          <a:ea typeface="MS PGothic" pitchFamily="34" charset="-128"/>
        </a:defRPr>
      </a:lvl4pPr>
      <a:lvl5pPr marL="1612900" indent="-1762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Calibri" pitchFamily="-112" charset="0"/>
          <a:ea typeface="MS PGothic" pitchFamily="34" charset="-128"/>
        </a:defRPr>
      </a:lvl5pPr>
      <a:lvl6pPr marL="2070100" indent="-1762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Calibri" pitchFamily="-112" charset="0"/>
          <a:ea typeface="ＭＳ Ｐゴシック" pitchFamily="-112" charset="-128"/>
        </a:defRPr>
      </a:lvl6pPr>
      <a:lvl7pPr marL="2527300" indent="-1762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Calibri" pitchFamily="-112" charset="0"/>
          <a:ea typeface="ＭＳ Ｐゴシック" pitchFamily="-112" charset="-128"/>
        </a:defRPr>
      </a:lvl7pPr>
      <a:lvl8pPr marL="2984500" indent="-1762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Calibri" pitchFamily="-112" charset="0"/>
          <a:ea typeface="ＭＳ Ｐゴシック" pitchFamily="-112" charset="-128"/>
        </a:defRPr>
      </a:lvl8pPr>
      <a:lvl9pPr marL="3441700" indent="-1762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Calibri" pitchFamily="-112" charset="0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79512" y="4821138"/>
            <a:ext cx="4256336" cy="342900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MS PGothic" charset="-128"/>
              </a:rPr>
              <a:t>LRG </a:t>
            </a:r>
            <a:r>
              <a:rPr lang="en-US" dirty="0" err="1" smtClean="0">
                <a:ea typeface="MS PGothic" charset="-128"/>
              </a:rPr>
              <a:t>Meeting_Updates</a:t>
            </a:r>
            <a:r>
              <a:rPr lang="en-US" dirty="0" smtClean="0">
                <a:ea typeface="MS PGothic" charset="-128"/>
              </a:rPr>
              <a:t> on SCNC activities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ea typeface="MS PGothic" charset="-128"/>
              </a:rPr>
              <a:t>Lodi, June 23-24 2015</a:t>
            </a:r>
            <a:endParaRPr lang="fr-FR" sz="1000" dirty="0">
              <a:ea typeface="MS PGothic" charset="-128"/>
            </a:endParaRPr>
          </a:p>
        </p:txBody>
      </p:sp>
      <p:sp>
        <p:nvSpPr>
          <p:cNvPr id="16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3505200" y="4944201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3F5A87"/>
                </a:solidFill>
                <a:latin typeface="Century Gothic" panose="020B0502020202020204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BC5A917A-E24A-4285-9303-412E1178953E}" type="slidenum">
              <a:rPr lang="fr-FR" smtClean="0">
                <a:ea typeface="MS PGothic" charset="-128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fr-FR" dirty="0">
              <a:ea typeface="MS PGothic" charset="-128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8" b="19208"/>
          <a:stretch/>
        </p:blipFill>
        <p:spPr>
          <a:xfrm>
            <a:off x="7308304" y="4536504"/>
            <a:ext cx="1583546" cy="627534"/>
          </a:xfrm>
          <a:prstGeom prst="rect">
            <a:avLst/>
          </a:prstGeom>
        </p:spPr>
      </p:pic>
      <p:cxnSp>
        <p:nvCxnSpPr>
          <p:cNvPr id="18" name="Connecteur droit 17"/>
          <p:cNvCxnSpPr/>
          <p:nvPr/>
        </p:nvCxnSpPr>
        <p:spPr>
          <a:xfrm>
            <a:off x="251520" y="4731990"/>
            <a:ext cx="8640960" cy="0"/>
          </a:xfrm>
          <a:prstGeom prst="line">
            <a:avLst/>
          </a:prstGeom>
          <a:ln w="9525">
            <a:solidFill>
              <a:srgbClr val="3F5A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251520" y="573528"/>
            <a:ext cx="8640960" cy="0"/>
          </a:xfrm>
          <a:prstGeom prst="line">
            <a:avLst/>
          </a:prstGeom>
          <a:ln w="9525">
            <a:solidFill>
              <a:srgbClr val="3F5A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space réservé du titre 20"/>
          <p:cNvSpPr>
            <a:spLocks noGrp="1"/>
          </p:cNvSpPr>
          <p:nvPr>
            <p:ph type="title"/>
          </p:nvPr>
        </p:nvSpPr>
        <p:spPr>
          <a:xfrm>
            <a:off x="251520" y="-128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84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3F5A87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gif"/><Relationship Id="rId5" Type="http://schemas.openxmlformats.org/officeDocument/2006/relationships/image" Target="../media/image7.gif"/><Relationship Id="rId6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2117306"/>
            <a:ext cx="8856984" cy="1102519"/>
          </a:xfrm>
        </p:spPr>
        <p:txBody>
          <a:bodyPr lIns="36000" rIns="36000">
            <a:noAutofit/>
          </a:bodyPr>
          <a:lstStyle/>
          <a:p>
            <a:pPr algn="ctr"/>
            <a:r>
              <a:rPr lang="en-US" dirty="0" smtClean="0"/>
              <a:t>Flagship: </a:t>
            </a:r>
            <a:br>
              <a:rPr lang="en-US" dirty="0" smtClean="0"/>
            </a:br>
            <a:r>
              <a:rPr lang="en-US" dirty="0" smtClean="0"/>
              <a:t>Inventories – Making it Count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9387" y="3608342"/>
            <a:ext cx="9239002" cy="648072"/>
          </a:xfrm>
        </p:spPr>
        <p:txBody>
          <a:bodyPr/>
          <a:lstStyle/>
          <a:p>
            <a:r>
              <a:rPr lang="en-US" sz="2000" b="1" dirty="0" smtClean="0">
                <a:latin typeface="Century Gothic" panose="020B0502020202020204" pitchFamily="34" charset="0"/>
              </a:rPr>
              <a:t>Jan </a:t>
            </a:r>
            <a:r>
              <a:rPr lang="en-US" sz="2000" b="1" dirty="0" err="1" smtClean="0">
                <a:latin typeface="Century Gothic" panose="020B0502020202020204" pitchFamily="34" charset="0"/>
              </a:rPr>
              <a:t>Verhagen</a:t>
            </a:r>
            <a:r>
              <a:rPr lang="en-US" sz="2000" b="1" dirty="0" smtClean="0">
                <a:latin typeface="Century Gothic" panose="020B0502020202020204" pitchFamily="34" charset="0"/>
              </a:rPr>
              <a:t>     Brian </a:t>
            </a:r>
            <a:r>
              <a:rPr lang="en-US" sz="2000" b="1" dirty="0" err="1" smtClean="0">
                <a:latin typeface="Century Gothic" panose="020B0502020202020204" pitchFamily="34" charset="0"/>
              </a:rPr>
              <a:t>McConkey</a:t>
            </a:r>
            <a:endParaRPr lang="en-US" sz="2000" b="1" dirty="0" smtClean="0">
              <a:latin typeface="Century Gothic" panose="020B0502020202020204" pitchFamily="34" charset="0"/>
            </a:endParaRPr>
          </a:p>
          <a:p>
            <a:r>
              <a:rPr lang="en-US" sz="2000" b="1" dirty="0" smtClean="0">
                <a:latin typeface="Century Gothic" panose="020B0502020202020204" pitchFamily="34" charset="0"/>
              </a:rPr>
              <a:t> Netherlands                 Canada                    </a:t>
            </a:r>
            <a:endParaRPr lang="fr-FR" b="1" dirty="0"/>
          </a:p>
        </p:txBody>
      </p:sp>
      <p:pic>
        <p:nvPicPr>
          <p:cNvPr id="4" name="Picture 9" descr="Alliance-blue-long-NO-d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" y="1"/>
            <a:ext cx="91440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6" y="4747735"/>
            <a:ext cx="746763" cy="33207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9266" y="113745"/>
            <a:ext cx="4810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CRG-IRG meeting, Phoenix, USA, 10-11 Nov. 2016</a:t>
            </a:r>
            <a:endParaRPr lang="fr-FR" sz="1600" dirty="0">
              <a:solidFill>
                <a:schemeClr val="bg1"/>
              </a:solidFill>
            </a:endParaRPr>
          </a:p>
        </p:txBody>
      </p:sp>
      <p:pic>
        <p:nvPicPr>
          <p:cNvPr id="8" name="Picture 32" descr="CANA0001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92258" y="4798567"/>
            <a:ext cx="595739" cy="23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0" descr="FRAN0001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10" y="4798567"/>
            <a:ext cx="595899" cy="23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1" descr="ASTL0001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82367" y="4798557"/>
            <a:ext cx="595780" cy="230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26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831"/>
            <a:ext cx="5327650" cy="342900"/>
          </a:xfrm>
        </p:spPr>
        <p:txBody>
          <a:bodyPr/>
          <a:lstStyle/>
          <a:p>
            <a:r>
              <a:rPr lang="en-CA" dirty="0" smtClean="0"/>
              <a:t>Flagship: Inventories – Making it Count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2575"/>
            <a:ext cx="8686800" cy="3022997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CA" sz="1600" dirty="0" smtClean="0"/>
              <a:t>For </a:t>
            </a:r>
            <a:r>
              <a:rPr lang="en-CA" sz="1600" dirty="0" smtClean="0"/>
              <a:t>policy makers inventories are an obligation it is not a tool to report mitigation efforts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 smtClean="0"/>
              <a:t>Project have similar monitoring, reporting, and verification challenges to have mitigation valued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 smtClean="0"/>
              <a:t>Essential </a:t>
            </a:r>
            <a:r>
              <a:rPr lang="en-CA" sz="1800" dirty="0" smtClean="0"/>
              <a:t>to consider how new information on cropland emissions will be included in the inventory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CA" sz="1600" dirty="0" smtClean="0"/>
              <a:t>Inventories generally responsibility of Ministries of “Environment”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 smtClean="0"/>
              <a:t>Connection with Ministries of Agriculture and with agricultural research organizations may be weak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 smtClean="0"/>
              <a:t>Need to reach out beyond agricultural research community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1400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4069656089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Inventory Flagship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sz="2000" dirty="0" smtClean="0"/>
              <a:t>Current </a:t>
            </a:r>
            <a:r>
              <a:rPr lang="en-NZ" sz="2000" dirty="0"/>
              <a:t>methodologies for estimating GHG emissions adopted in national GHG inventories by </a:t>
            </a:r>
            <a:r>
              <a:rPr lang="en-NZ" sz="2000" dirty="0" smtClean="0"/>
              <a:t>source,</a:t>
            </a:r>
          </a:p>
          <a:p>
            <a:pPr lvl="0"/>
            <a:r>
              <a:rPr lang="en-NZ" sz="2000" dirty="0" smtClean="0"/>
              <a:t>Regional </a:t>
            </a:r>
            <a:r>
              <a:rPr lang="en-NZ" sz="2000" dirty="0"/>
              <a:t>and source-specific guidance for the development of advanced </a:t>
            </a:r>
            <a:r>
              <a:rPr lang="en-NZ" sz="2000" dirty="0" smtClean="0"/>
              <a:t>inventories</a:t>
            </a:r>
            <a:endParaRPr lang="en-CA" sz="2000" dirty="0"/>
          </a:p>
          <a:p>
            <a:pPr lvl="0"/>
            <a:r>
              <a:rPr lang="en-NZ" sz="2000" dirty="0"/>
              <a:t>Delivery of targeted technical training to improve emission factors and design </a:t>
            </a:r>
            <a:r>
              <a:rPr lang="en-NZ" sz="2000" dirty="0" smtClean="0"/>
              <a:t>inventories</a:t>
            </a:r>
            <a:endParaRPr lang="en-CA" sz="2000" dirty="0"/>
          </a:p>
          <a:p>
            <a:pPr lvl="0"/>
            <a:r>
              <a:rPr lang="en-NZ" sz="2000" dirty="0"/>
              <a:t>National and regional research projects that validate existing measurements and identify and validate </a:t>
            </a:r>
            <a:r>
              <a:rPr lang="en-NZ" sz="2000" dirty="0" smtClean="0"/>
              <a:t>approaches</a:t>
            </a:r>
            <a:endParaRPr lang="en-CA" sz="2000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853218784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Inventory Flagship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sz="2000" dirty="0"/>
              <a:t>Incorporation of improved emission estimates in global databases </a:t>
            </a:r>
          </a:p>
          <a:p>
            <a:pPr lvl="0"/>
            <a:r>
              <a:rPr lang="en-NZ" sz="2000" dirty="0"/>
              <a:t>Provide targeted support for countries for designing agricultural monitoring, reporting and verification (MRV) </a:t>
            </a:r>
          </a:p>
          <a:p>
            <a:pPr lvl="0"/>
            <a:r>
              <a:rPr lang="en-NZ" sz="2000" dirty="0"/>
              <a:t>Dissemination of improved estimates of GHG emissions developed from regional and national projects</a:t>
            </a:r>
            <a:endParaRPr lang="en-CA" sz="2000" dirty="0"/>
          </a:p>
          <a:p>
            <a:pPr lvl="0"/>
            <a:r>
              <a:rPr lang="en-NZ" sz="2000" dirty="0"/>
              <a:t>Guidance for development and adoption of modelling approaches (i.e. Tier 3) for specific sources within inventories </a:t>
            </a:r>
            <a:endParaRPr lang="en-CA" sz="2000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94786428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can CRG best contribute to the Inventory </a:t>
            </a:r>
            <a:r>
              <a:rPr lang="en-CA" smtClean="0"/>
              <a:t>Flagship project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826826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1_Thème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liance Presentation Template">
  <a:themeElements>
    <a:clrScheme name="GRA-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RA-Presentation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-112" charset="0"/>
          </a:defRPr>
        </a:defPPr>
      </a:lstStyle>
    </a:lnDef>
  </a:objectDefaults>
  <a:extraClrSchemeLst>
    <a:extraClrScheme>
      <a:clrScheme name="GRA-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-Presentation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-Presentation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-Presentation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-Presentation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-Presentation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-Presentation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hème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modeleFHaout2014.potx</Template>
  <TotalTime>16128</TotalTime>
  <Words>223</Words>
  <Application>Microsoft Macintosh PowerPoint</Application>
  <PresentationFormat>On-screen Show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 Narrow</vt:lpstr>
      <vt:lpstr>Calibri</vt:lpstr>
      <vt:lpstr>Century Gothic</vt:lpstr>
      <vt:lpstr>MS PGothic</vt:lpstr>
      <vt:lpstr>ＭＳ Ｐゴシック</vt:lpstr>
      <vt:lpstr>Times</vt:lpstr>
      <vt:lpstr>Arial</vt:lpstr>
      <vt:lpstr>1_Thème6</vt:lpstr>
      <vt:lpstr>Alliance Presentation Template</vt:lpstr>
      <vt:lpstr>2_Thème6</vt:lpstr>
      <vt:lpstr>Flagship:  Inventories – Making it Count</vt:lpstr>
      <vt:lpstr>Flagship: Inventories – Making it Count</vt:lpstr>
      <vt:lpstr>Inventory Flagship</vt:lpstr>
      <vt:lpstr>Inventory Flagship</vt:lpstr>
      <vt:lpstr>CRG</vt:lpstr>
    </vt:vector>
  </TitlesOfParts>
  <Company>INRA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Xavier Reboud</dc:creator>
  <cp:lastModifiedBy>Microsoft Office User</cp:lastModifiedBy>
  <cp:revision>738</cp:revision>
  <cp:lastPrinted>2015-03-04T13:34:08Z</cp:lastPrinted>
  <dcterms:created xsi:type="dcterms:W3CDTF">2013-03-17T18:43:01Z</dcterms:created>
  <dcterms:modified xsi:type="dcterms:W3CDTF">2016-11-10T17:39:54Z</dcterms:modified>
</cp:coreProperties>
</file>