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8" r:id="rId3"/>
    <p:sldId id="257" r:id="rId4"/>
    <p:sldId id="287" r:id="rId5"/>
    <p:sldId id="259" r:id="rId6"/>
    <p:sldId id="285" r:id="rId7"/>
    <p:sldId id="278" r:id="rId8"/>
    <p:sldId id="279" r:id="rId9"/>
    <p:sldId id="277" r:id="rId10"/>
    <p:sldId id="282" r:id="rId11"/>
    <p:sldId id="294" r:id="rId12"/>
    <p:sldId id="295" r:id="rId13"/>
    <p:sldId id="296" r:id="rId14"/>
    <p:sldId id="298" r:id="rId15"/>
    <p:sldId id="276" r:id="rId16"/>
    <p:sldId id="293" r:id="rId17"/>
    <p:sldId id="291" r:id="rId18"/>
    <p:sldId id="297" r:id="rId19"/>
    <p:sldId id="289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9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06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2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2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11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1295-C3EB-4355-BB60-038EFF66ADE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B8738-5CB0-4982-BF2F-FC1502E4D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574" y="344269"/>
            <a:ext cx="62295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Review of 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2015 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CRG meeting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216558"/>
            <a:ext cx="9144000" cy="5264907"/>
            <a:chOff x="0" y="0"/>
            <a:chExt cx="9144000" cy="5264907"/>
          </a:xfrm>
        </p:grpSpPr>
        <p:pic>
          <p:nvPicPr>
            <p:cNvPr id="7" name="Picture 2" descr="C:\Users\ajfranzl\Documents\Alan\Photos on excursions\2015 Brasilia\DSC_0674.JPG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9144000" cy="4269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16170" y="4803242"/>
              <a:ext cx="8913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b="1" dirty="0" smtClean="0"/>
                <a:t>Joint Croplands and I&amp;M Meeting – Brasilia BRAZIL – 11-12 July 2015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042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Research network proposal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1" y="1981200"/>
            <a:ext cx="8839200" cy="4619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u="sng" dirty="0" smtClean="0"/>
              <a:t>Existing and continuing activities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err="1" smtClean="0"/>
              <a:t>MAGGnet</a:t>
            </a:r>
            <a:r>
              <a:rPr lang="en-US" sz="1600" b="1" dirty="0" smtClean="0"/>
              <a:t> database – led by Mark Liebig, USA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Literature database – led by Chuck Rice, USA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GRAMP – led by </a:t>
            </a:r>
            <a:r>
              <a:rPr lang="en-US" sz="1600" b="1" dirty="0" err="1" smtClean="0"/>
              <a:t>Jagadeesh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Yeluripati</a:t>
            </a:r>
            <a:r>
              <a:rPr lang="en-US" sz="1600" b="1" dirty="0" smtClean="0"/>
              <a:t>, UK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Facebook page – led by Ayaka Kishimoto-Mo, Japan</a:t>
            </a:r>
          </a:p>
          <a:p>
            <a:pPr>
              <a:spcAft>
                <a:spcPts val="500"/>
              </a:spcAft>
            </a:pPr>
            <a:r>
              <a:rPr lang="en-US" sz="1600" b="1" u="sng" dirty="0" smtClean="0"/>
              <a:t>Proposed network themes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Agroforestry systems – </a:t>
            </a:r>
            <a:r>
              <a:rPr lang="en-US" sz="1600" b="1" dirty="0" smtClean="0"/>
              <a:t>led by </a:t>
            </a:r>
            <a:r>
              <a:rPr lang="en-US" sz="1600" b="1" dirty="0" smtClean="0"/>
              <a:t>Richard Farrell, Canada</a:t>
            </a:r>
            <a:endParaRPr lang="en-US" sz="1600" b="1" dirty="0" smtClean="0"/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Conservation agriculture – </a:t>
            </a:r>
            <a:r>
              <a:rPr lang="en-US" sz="1600" b="1" dirty="0" smtClean="0"/>
              <a:t>led by Craig Drury, Canada</a:t>
            </a:r>
            <a:endParaRPr lang="en-US" sz="1600" b="1" dirty="0" smtClean="0"/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Integrated crop-livestock systems – led by Alan Franzluebbers, USA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Integrated nutrient management – led by Rod Venterea, USA</a:t>
            </a:r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Irrigation efficiency – </a:t>
            </a:r>
            <a:r>
              <a:rPr lang="en-US" sz="1600" b="1" dirty="0" smtClean="0"/>
              <a:t>led by Kevin Bronson, USA</a:t>
            </a:r>
            <a:endParaRPr lang="en-US" sz="1600" b="1" dirty="0" smtClean="0"/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Landscape management of agricultural systems – </a:t>
            </a:r>
            <a:r>
              <a:rPr lang="en-US" sz="1600" b="1" dirty="0" smtClean="0"/>
              <a:t>led by </a:t>
            </a:r>
            <a:r>
              <a:rPr lang="en-US" sz="1600" b="1" dirty="0" err="1" smtClean="0"/>
              <a:t>Xunhua</a:t>
            </a:r>
            <a:r>
              <a:rPr lang="en-US" sz="1600" b="1" dirty="0" smtClean="0"/>
              <a:t> Zheng, China</a:t>
            </a:r>
            <a:endParaRPr lang="en-US" sz="1600" b="1" dirty="0" smtClean="0"/>
          </a:p>
          <a:p>
            <a:pPr marL="342900" indent="-342900"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n-US" sz="1600" b="1" dirty="0" smtClean="0"/>
              <a:t>Peatland management – led by </a:t>
            </a:r>
            <a:r>
              <a:rPr lang="en-US" sz="1600" b="1" dirty="0"/>
              <a:t>Hanna </a:t>
            </a:r>
            <a:r>
              <a:rPr lang="en-US" sz="1600" b="1" dirty="0" err="1"/>
              <a:t>Silvennoinen</a:t>
            </a:r>
            <a:r>
              <a:rPr lang="en-US" sz="1600" b="1" dirty="0"/>
              <a:t>, </a:t>
            </a:r>
            <a:r>
              <a:rPr lang="en-US" sz="1600" b="1" dirty="0" smtClean="0"/>
              <a:t>Norway</a:t>
            </a:r>
          </a:p>
          <a:p>
            <a:pPr>
              <a:spcAft>
                <a:spcPts val="500"/>
              </a:spcAft>
            </a:pPr>
            <a:r>
              <a:rPr lang="en-US" sz="1600" b="1" u="sng" dirty="0" smtClean="0"/>
              <a:t>Note</a:t>
            </a:r>
            <a:r>
              <a:rPr lang="en-US" sz="1600" b="1" dirty="0" smtClean="0"/>
              <a:t>: Previous component on modeling C and N from soil </a:t>
            </a:r>
            <a:r>
              <a:rPr lang="en-US" sz="1600" b="1" dirty="0" smtClean="0"/>
              <a:t>wa</a:t>
            </a:r>
            <a:r>
              <a:rPr lang="en-US" sz="1600" b="1" dirty="0" smtClean="0"/>
              <a:t>s </a:t>
            </a:r>
            <a:r>
              <a:rPr lang="en-US" sz="1600" b="1" dirty="0" smtClean="0"/>
              <a:t>moved </a:t>
            </a:r>
            <a:r>
              <a:rPr lang="en-US" sz="1600" b="1" dirty="0" smtClean="0"/>
              <a:t>to the newly formed Integrative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6189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Inventory and monitoring cross-cutting group discussion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1266" name="Picture 2" descr="C:\Users\ajfranzl\Documents\Alan\Photos on excursions\2015 Brasilia\DSC_067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971800"/>
            <a:ext cx="9144000" cy="38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Regional working groups…?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C:\Users\ajfranzl\Documents\Alan\Photos on excursions\2015 Brasilia\DSC_067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371725"/>
            <a:ext cx="91440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Communications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6396335"/>
            <a:ext cx="6248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2400" b="1" dirty="0"/>
              <a:t>https://www.facebook.com/GRAcroplands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11361"/>
            <a:ext cx="9144000" cy="361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5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8850"/>
            <a:ext cx="9144000" cy="417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Future meetings and participation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5550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jfranzl\Documents\Alan\Photos on excursions\2015 Brasilia\DSC_065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7564" y="247471"/>
            <a:ext cx="6315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Opportunities for dialogue</a:t>
            </a:r>
            <a:endParaRPr lang="en-US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391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jfranzl\Documents\Alan\Photos on excursions\2015 Brasilia\DSC_065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5029200" cy="45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jfranzl\Documents\Alan\Photos on excursions\2015 Brasilia\DSC_065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3200400"/>
            <a:ext cx="563002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jfranzl\Documents\Alan\Photos on excursions\2015 Brasilia\DSC_065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419599"/>
            <a:ext cx="36576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jfranzl\Documents\Alan\Photos on excursions\2015 Brasilia\DSC_0650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9524"/>
            <a:ext cx="4106023" cy="319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28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jfranzl\Documents\Alan\Photos on excursions\2015 Brasilia\DSC_064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564" y="247471"/>
            <a:ext cx="6315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Thanks to the organizers!</a:t>
            </a:r>
            <a:endParaRPr lang="en-US" sz="32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1250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jfranzl\Documents\Alan\Photos on excursions\2015 Brasilia\18990685764_6d62bbd3c2_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76350"/>
            <a:ext cx="9144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Agreements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3932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We also enjoyed ourselves!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C:\Users\ajfranzl\Documents\Alan\Photos on excursions\2015 Brasilia\DSC_068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47824"/>
            <a:ext cx="91440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0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jfranzl\Documents\Alan\Photos on excursions\2015 Brasilia\DSC_063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jfranzl\Documents\Alan\Photos on excursions\2015 Brasilia\DSC_067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881033"/>
            <a:ext cx="9144000" cy="397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0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Formation of the Integrative Research Group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Developments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3314" name="Picture 2" descr="C:\Users\ajfranzl\Documents\Alan\Photos on excursions\2015 Des Moines\DSC_146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525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9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Alongside </a:t>
            </a:r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the…</a:t>
            </a:r>
            <a:endParaRPr lang="en-US" sz="12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146" name="Picture 2" descr="C:\Users\ajfranzl\Documents\Alan\Photos on excursions\2015 Brasilia\DSC_069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8069"/>
            <a:ext cx="9144000" cy="582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52400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Participants</a:t>
            </a:r>
          </a:p>
          <a:p>
            <a:r>
              <a:rPr lang="en-US" sz="3200" dirty="0" smtClean="0"/>
              <a:t> </a:t>
            </a:r>
          </a:p>
          <a:p>
            <a:r>
              <a:rPr lang="en-US" sz="3200" dirty="0" smtClean="0"/>
              <a:t>25</a:t>
            </a:r>
            <a:r>
              <a:rPr lang="en-US" sz="3200" dirty="0" smtClean="0"/>
              <a:t> </a:t>
            </a:r>
            <a:r>
              <a:rPr lang="en-US" sz="3200" dirty="0" smtClean="0"/>
              <a:t>participants from </a:t>
            </a:r>
            <a:r>
              <a:rPr lang="en-US" sz="3200" dirty="0" smtClean="0"/>
              <a:t>12 </a:t>
            </a:r>
            <a:r>
              <a:rPr lang="en-US" sz="3200" dirty="0" smtClean="0"/>
              <a:t>member </a:t>
            </a:r>
            <a:r>
              <a:rPr lang="en-US" sz="3200" dirty="0" smtClean="0"/>
              <a:t>countries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94813"/>
              </p:ext>
            </p:extLst>
          </p:nvPr>
        </p:nvGraphicFramePr>
        <p:xfrm>
          <a:off x="838200" y="2575560"/>
          <a:ext cx="8077200" cy="405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Brazil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Norway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Canada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Poland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Chile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Spain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Denmark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UK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Japan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Korea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Netherlands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62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Welcome and outline of agenda by CRG Co-Chair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6" descr="C:\Users\ajfranzl\Documents\Alan\Photos on excursions\2015 Brasilia\DSC_06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" y="1896010"/>
            <a:ext cx="7924801" cy="49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Update </a:t>
            </a:r>
            <a:r>
              <a:rPr lang="en-US" sz="3200" dirty="0"/>
              <a:t>from the Alliance Secretariat including outcomes from the latest Council </a:t>
            </a:r>
            <a:r>
              <a:rPr lang="en-US" sz="3200" dirty="0" smtClean="0"/>
              <a:t>meeting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194" name="Picture 2" descr="C:\Users\ajfranzl\Documents\Alan\Photos on excursions\2015 Brasilia\DSC_064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598143"/>
            <a:ext cx="9144000" cy="425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Research </a:t>
            </a:r>
            <a:r>
              <a:rPr lang="en-US" sz="3200" dirty="0"/>
              <a:t>updates from member </a:t>
            </a:r>
            <a:r>
              <a:rPr lang="en-US" sz="3200" dirty="0" smtClean="0"/>
              <a:t>countries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218" name="Picture 2" descr="C:\Users\ajfranzl\Documents\Alan\Photos on excursions\2015 Brasilia\DSC_0660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209800"/>
            <a:ext cx="9144000" cy="46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Updates </a:t>
            </a:r>
            <a:r>
              <a:rPr lang="en-US" sz="3200" dirty="0"/>
              <a:t>from </a:t>
            </a:r>
            <a:r>
              <a:rPr lang="en-US" sz="3200" dirty="0" smtClean="0"/>
              <a:t>Component Leads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 descr="C:\Users\ajfranzl\Documents\Alan\Photos on excursions\2015 Brasilia\DSC_066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1" y="11964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CABI partnership proposal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228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smtClean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Issues covered</a:t>
            </a:r>
            <a:endParaRPr lang="en-US" sz="3600" b="1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72733"/>
            <a:ext cx="8229600" cy="3580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prstClr val="black"/>
                </a:solidFill>
              </a:rPr>
              <a:t>Sjoerd Croque (GRA) and CABI developed GRA-wide proposal of partnership</a:t>
            </a:r>
          </a:p>
          <a:p>
            <a:pPr marL="457200" lvl="0"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prstClr val="black"/>
                </a:solidFill>
              </a:rPr>
              <a:t>CABI approved GRA as affiliate member in April 2015</a:t>
            </a:r>
          </a:p>
          <a:p>
            <a:pPr marL="457200" lvl="0" indent="-45720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b="1" dirty="0">
                <a:solidFill>
                  <a:prstClr val="black"/>
                </a:solidFill>
              </a:rPr>
              <a:t>GRA Council will consider CABI as partner in September 2015 meeting in Des </a:t>
            </a:r>
            <a:r>
              <a:rPr lang="en-US" sz="3000" b="1" dirty="0" smtClean="0">
                <a:solidFill>
                  <a:prstClr val="black"/>
                </a:solidFill>
              </a:rPr>
              <a:t>Moines and subsequently approved</a:t>
            </a:r>
            <a:endParaRPr lang="en-US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7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302</Words>
  <Application>Microsoft Office PowerPoint</Application>
  <PresentationFormat>On-screen Show (4:3)</PresentationFormat>
  <Paragraphs>62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</dc:creator>
  <cp:lastModifiedBy>Alan</cp:lastModifiedBy>
  <cp:revision>28</cp:revision>
  <dcterms:created xsi:type="dcterms:W3CDTF">2014-08-24T05:05:30Z</dcterms:created>
  <dcterms:modified xsi:type="dcterms:W3CDTF">2016-10-22T16:03:03Z</dcterms:modified>
</cp:coreProperties>
</file>