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0" r:id="rId3"/>
    <p:sldId id="258" r:id="rId4"/>
    <p:sldId id="263" r:id="rId5"/>
    <p:sldId id="264"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58712E-7D4E-4654-8857-5054C69B9DE1}" type="datetimeFigureOut">
              <a:rPr lang="en-US" smtClean="0"/>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F1C705-0E60-45A3-8877-015EECA5C081}" type="slidenum">
              <a:rPr lang="en-US" smtClean="0"/>
              <a:t>‹#›</a:t>
            </a:fld>
            <a:endParaRPr lang="en-US"/>
          </a:p>
        </p:txBody>
      </p:sp>
    </p:spTree>
    <p:extLst>
      <p:ext uri="{BB962C8B-B14F-4D97-AF65-F5344CB8AC3E}">
        <p14:creationId xmlns:p14="http://schemas.microsoft.com/office/powerpoint/2010/main" val="406364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Livia</a:t>
            </a:r>
            <a:endParaRPr lang="en-US" dirty="0"/>
          </a:p>
        </p:txBody>
      </p:sp>
      <p:sp>
        <p:nvSpPr>
          <p:cNvPr id="4" name="Slide Number Placeholder 3"/>
          <p:cNvSpPr>
            <a:spLocks noGrp="1"/>
          </p:cNvSpPr>
          <p:nvPr>
            <p:ph type="sldNum" sz="quarter" idx="10"/>
          </p:nvPr>
        </p:nvSpPr>
        <p:spPr/>
        <p:txBody>
          <a:bodyPr/>
          <a:lstStyle/>
          <a:p>
            <a:fld id="{1144B487-1E71-4C5B-8EC8-D27FD9F471E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30747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4B487-1E71-4C5B-8EC8-D27FD9F471E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8806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Livia</a:t>
            </a:r>
            <a:endParaRPr lang="en-US" dirty="0"/>
          </a:p>
        </p:txBody>
      </p:sp>
      <p:sp>
        <p:nvSpPr>
          <p:cNvPr id="4" name="Slide Number Placeholder 3"/>
          <p:cNvSpPr>
            <a:spLocks noGrp="1"/>
          </p:cNvSpPr>
          <p:nvPr>
            <p:ph type="sldNum" sz="quarter" idx="10"/>
          </p:nvPr>
        </p:nvSpPr>
        <p:spPr/>
        <p:txBody>
          <a:bodyPr/>
          <a:lstStyle/>
          <a:p>
            <a:fld id="{1144B487-1E71-4C5B-8EC8-D27FD9F471E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94695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918A76-DD88-4B29-85EE-3A77114BFD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227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124FCF-13CE-4AB3-820F-ADB686DA8A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021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8CAFB5-8657-490F-88BA-E646E63D75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4119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EE24F9-63A0-4347-B2CA-DE7D814AD3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505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E1D522-A9F6-4BBA-8214-F1026807EE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51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26731B-BE1A-4281-B286-4A4C525BD7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452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12AF5F-63F3-4E91-8CE5-A6ADFC4580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457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41C6347-8E6B-4B29-A010-EBE09703C1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779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8F1965-D57D-4B06-AF41-72891737FC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226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406C6E6-AC5D-431E-8FD9-717BCA4D203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188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F3183B-5E6D-450D-ABD1-935BC2FEC7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787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D05302-6F04-4F8E-8EE5-F02A69CA0A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373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50033"/>
            </a:gs>
            <a:gs pos="100000">
              <a:srgbClr val="51006E"/>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fontAlgn="base">
              <a:spcBef>
                <a:spcPct val="0"/>
              </a:spcBef>
              <a:spcAft>
                <a:spcPct val="0"/>
              </a:spcAft>
              <a:defRPr/>
            </a:pPr>
            <a:fld id="{EAFF7AC5-4DAD-4EF0-BEE9-979E9970B1C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52896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esearchgate.net/profile/Livia_Olsen"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7772400" cy="1143000"/>
          </a:xfrm>
        </p:spPr>
        <p:txBody>
          <a:bodyPr/>
          <a:lstStyle/>
          <a:p>
            <a:r>
              <a:rPr lang="en-US" dirty="0" smtClean="0">
                <a:solidFill>
                  <a:srgbClr val="FFFF00"/>
                </a:solidFill>
              </a:rPr>
              <a:t>K-State Libraries</a:t>
            </a:r>
            <a:endParaRPr lang="en-US" dirty="0">
              <a:solidFill>
                <a:srgbClr val="FFFF00"/>
              </a:solidFill>
            </a:endParaRPr>
          </a:p>
        </p:txBody>
      </p:sp>
      <p:sp>
        <p:nvSpPr>
          <p:cNvPr id="3" name="Content Placeholder 2"/>
          <p:cNvSpPr>
            <a:spLocks noGrp="1"/>
          </p:cNvSpPr>
          <p:nvPr>
            <p:ph idx="1"/>
          </p:nvPr>
        </p:nvSpPr>
        <p:spPr>
          <a:xfrm>
            <a:off x="685800" y="2286000"/>
            <a:ext cx="7772400" cy="4114800"/>
          </a:xfrm>
        </p:spPr>
        <p:txBody>
          <a:bodyPr/>
          <a:lstStyle/>
          <a:p>
            <a:pPr marL="514350" indent="-514350">
              <a:buNone/>
            </a:pPr>
            <a:r>
              <a:rPr lang="en-US" dirty="0" smtClean="0">
                <a:solidFill>
                  <a:srgbClr val="FFFF00"/>
                </a:solidFill>
                <a:latin typeface="+mj-lt"/>
              </a:rPr>
              <a:t>Vision:</a:t>
            </a:r>
          </a:p>
          <a:p>
            <a:pPr marL="514350" indent="-514350"/>
            <a:r>
              <a:rPr lang="en-US" dirty="0" smtClean="0">
                <a:solidFill>
                  <a:srgbClr val="FFFF00"/>
                </a:solidFill>
                <a:latin typeface="+mj-lt"/>
              </a:rPr>
              <a:t>Open access database </a:t>
            </a:r>
            <a:r>
              <a:rPr lang="en-US" dirty="0">
                <a:solidFill>
                  <a:srgbClr val="FFFF00"/>
                </a:solidFill>
                <a:latin typeface="+mj-lt"/>
              </a:rPr>
              <a:t>of the literature about agricultural greenhouse gases in </a:t>
            </a:r>
            <a:r>
              <a:rPr lang="en-US" dirty="0" smtClean="0">
                <a:solidFill>
                  <a:srgbClr val="FFFF00"/>
                </a:solidFill>
                <a:latin typeface="+mj-lt"/>
              </a:rPr>
              <a:t>croplands</a:t>
            </a:r>
          </a:p>
        </p:txBody>
      </p:sp>
      <p:pic>
        <p:nvPicPr>
          <p:cNvPr id="5"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45000"/>
                    </a14:imgEffect>
                    <a14:imgEffect>
                      <a14:brightnessContrast bright="-3000"/>
                    </a14:imgEffect>
                  </a14:imgLayer>
                </a14:imgProps>
              </a:ext>
              <a:ext uri="{28A0092B-C50C-407E-A947-70E740481C1C}">
                <a14:useLocalDpi xmlns:a14="http://schemas.microsoft.com/office/drawing/2010/main" val="0"/>
              </a:ext>
            </a:extLst>
          </a:blip>
          <a:srcRect l="4706" t="17200" r="7771" b="14003"/>
          <a:stretch/>
        </p:blipFill>
        <p:spPr bwMode="auto">
          <a:xfrm>
            <a:off x="7086600" y="1"/>
            <a:ext cx="2057400" cy="840658"/>
          </a:xfrm>
          <a:prstGeom prst="rect">
            <a:avLst/>
          </a:prstGeom>
          <a:solidFill>
            <a:schemeClr val="accent1"/>
          </a:solidFill>
          <a:ln>
            <a:noFill/>
          </a:ln>
          <a:effectLst>
            <a:glow rad="127000">
              <a:schemeClr val="accent1">
                <a:alpha val="0"/>
              </a:schemeClr>
            </a:glow>
            <a:outerShdw dist="35921" dir="2700000" algn="ctr" rotWithShape="0">
              <a:schemeClr val="bg2"/>
            </a:outerShdw>
            <a:reflection stA="2000" endPos="65000" dist="50800" dir="5400000" sy="-100000" algn="bl" rotWithShape="0"/>
          </a:effectLst>
        </p:spPr>
      </p:pic>
    </p:spTree>
    <p:extLst>
      <p:ext uri="{BB962C8B-B14F-4D97-AF65-F5344CB8AC3E}">
        <p14:creationId xmlns:p14="http://schemas.microsoft.com/office/powerpoint/2010/main" val="218556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Work\GRA_Cites\presentation\gra-ho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992" y="301839"/>
            <a:ext cx="8546168" cy="631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92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solidFill>
                  <a:srgbClr val="FFFF00"/>
                </a:solidFill>
              </a:rPr>
              <a:t>Croplands Literature Database </a:t>
            </a:r>
            <a:endParaRPr lang="en-US" dirty="0">
              <a:solidFill>
                <a:srgbClr val="FFFF00"/>
              </a:solidFill>
            </a:endParaRPr>
          </a:p>
        </p:txBody>
      </p:sp>
      <p:sp>
        <p:nvSpPr>
          <p:cNvPr id="3" name="Content Placeholder 2"/>
          <p:cNvSpPr>
            <a:spLocks noGrp="1"/>
          </p:cNvSpPr>
          <p:nvPr>
            <p:ph idx="1"/>
          </p:nvPr>
        </p:nvSpPr>
        <p:spPr>
          <a:xfrm>
            <a:off x="457200" y="2438400"/>
            <a:ext cx="8458200" cy="4114800"/>
          </a:xfrm>
        </p:spPr>
        <p:txBody>
          <a:bodyPr/>
          <a:lstStyle/>
          <a:p>
            <a:r>
              <a:rPr lang="en-US" dirty="0">
                <a:solidFill>
                  <a:srgbClr val="FFFF00"/>
                </a:solidFill>
                <a:latin typeface="+mj-lt"/>
              </a:rPr>
              <a:t>We </a:t>
            </a:r>
            <a:r>
              <a:rPr lang="en-US" dirty="0" smtClean="0">
                <a:solidFill>
                  <a:srgbClr val="FFFF00"/>
                </a:solidFill>
                <a:latin typeface="+mj-lt"/>
              </a:rPr>
              <a:t>have 6,230 </a:t>
            </a:r>
            <a:r>
              <a:rPr lang="en-US" dirty="0">
                <a:solidFill>
                  <a:srgbClr val="FFFF00"/>
                </a:solidFill>
                <a:latin typeface="+mj-lt"/>
              </a:rPr>
              <a:t>items in the </a:t>
            </a:r>
            <a:r>
              <a:rPr lang="en-US" dirty="0" smtClean="0">
                <a:solidFill>
                  <a:srgbClr val="FFFF00"/>
                </a:solidFill>
                <a:latin typeface="+mj-lt"/>
              </a:rPr>
              <a:t>database</a:t>
            </a:r>
          </a:p>
          <a:p>
            <a:r>
              <a:rPr lang="en-US" dirty="0" smtClean="0">
                <a:solidFill>
                  <a:srgbClr val="FFFF00"/>
                </a:solidFill>
                <a:latin typeface="+mj-lt"/>
              </a:rPr>
              <a:t>700 articles in the queue</a:t>
            </a:r>
          </a:p>
          <a:p>
            <a:r>
              <a:rPr lang="en-US" dirty="0" smtClean="0">
                <a:solidFill>
                  <a:srgbClr val="FFFF00"/>
                </a:solidFill>
                <a:latin typeface="+mj-lt"/>
              </a:rPr>
              <a:t>Searchable and </a:t>
            </a:r>
            <a:r>
              <a:rPr lang="en-US" dirty="0" err="1" smtClean="0">
                <a:solidFill>
                  <a:srgbClr val="FFFF00"/>
                </a:solidFill>
                <a:latin typeface="+mj-lt"/>
              </a:rPr>
              <a:t>browsable</a:t>
            </a:r>
            <a:r>
              <a:rPr lang="en-US" dirty="0" smtClean="0">
                <a:solidFill>
                  <a:srgbClr val="FFFF00"/>
                </a:solidFill>
                <a:latin typeface="+mj-lt"/>
              </a:rPr>
              <a:t> by country, climate, and cropping system</a:t>
            </a:r>
          </a:p>
          <a:p>
            <a:pPr lvl="1"/>
            <a:r>
              <a:rPr lang="en-US" dirty="0" smtClean="0">
                <a:solidFill>
                  <a:srgbClr val="FFFF00"/>
                </a:solidFill>
                <a:latin typeface="+mj-lt"/>
              </a:rPr>
              <a:t>Facets available to refine the search results</a:t>
            </a:r>
          </a:p>
          <a:p>
            <a:pPr lvl="1"/>
            <a:endParaRPr lang="en-US" dirty="0">
              <a:solidFill>
                <a:srgbClr val="FFFF00"/>
              </a:solidFill>
              <a:latin typeface="+mj-lt"/>
            </a:endParaRPr>
          </a:p>
          <a:p>
            <a:r>
              <a:rPr lang="en-US" dirty="0">
                <a:solidFill>
                  <a:srgbClr val="FFFF00"/>
                </a:solidFill>
                <a:latin typeface="+mj-lt"/>
              </a:rPr>
              <a:t>http://www.lib.k-state.edu/gracroplands/</a:t>
            </a:r>
            <a:endParaRPr lang="en-US" dirty="0" smtClean="0">
              <a:solidFill>
                <a:srgbClr val="FFFF00"/>
              </a:solidFill>
              <a:latin typeface="+mj-lt"/>
            </a:endParaRPr>
          </a:p>
          <a:p>
            <a:endParaRPr lang="en-US" dirty="0" smtClean="0">
              <a:solidFill>
                <a:srgbClr val="FFFF00"/>
              </a:solidFill>
              <a:latin typeface="+mj-lt"/>
            </a:endParaRPr>
          </a:p>
        </p:txBody>
      </p:sp>
      <p:pic>
        <p:nvPicPr>
          <p:cNvPr id="5"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45000"/>
                    </a14:imgEffect>
                    <a14:imgEffect>
                      <a14:brightnessContrast bright="-3000"/>
                    </a14:imgEffect>
                  </a14:imgLayer>
                </a14:imgProps>
              </a:ext>
              <a:ext uri="{28A0092B-C50C-407E-A947-70E740481C1C}">
                <a14:useLocalDpi xmlns:a14="http://schemas.microsoft.com/office/drawing/2010/main" val="0"/>
              </a:ext>
            </a:extLst>
          </a:blip>
          <a:srcRect l="4706" t="17200" r="7771" b="14003"/>
          <a:stretch/>
        </p:blipFill>
        <p:spPr bwMode="auto">
          <a:xfrm>
            <a:off x="7086600" y="1"/>
            <a:ext cx="2057400" cy="840658"/>
          </a:xfrm>
          <a:prstGeom prst="rect">
            <a:avLst/>
          </a:prstGeom>
          <a:solidFill>
            <a:schemeClr val="accent1"/>
          </a:solidFill>
          <a:ln>
            <a:noFill/>
          </a:ln>
          <a:effectLst>
            <a:glow rad="127000">
              <a:schemeClr val="accent1">
                <a:alpha val="0"/>
              </a:schemeClr>
            </a:glow>
            <a:outerShdw dist="35921" dir="2700000" algn="ctr" rotWithShape="0">
              <a:schemeClr val="bg2"/>
            </a:outerShdw>
            <a:reflection stA="2000" endPos="65000" dist="50800" dir="5400000" sy="-100000" algn="bl" rotWithShape="0"/>
          </a:effectLst>
        </p:spPr>
      </p:pic>
    </p:spTree>
    <p:extLst>
      <p:ext uri="{BB962C8B-B14F-4D97-AF65-F5344CB8AC3E}">
        <p14:creationId xmlns:p14="http://schemas.microsoft.com/office/powerpoint/2010/main" val="2020955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7762"/>
            <a:ext cx="7772400" cy="4114800"/>
          </a:xfrm>
        </p:spPr>
        <p:txBody>
          <a:bodyPr/>
          <a:lstStyle/>
          <a:p>
            <a:r>
              <a:rPr lang="en-US" dirty="0" smtClean="0">
                <a:solidFill>
                  <a:srgbClr val="FFFF00"/>
                </a:solidFill>
                <a:latin typeface="+mj-lt"/>
              </a:rPr>
              <a:t>Following </a:t>
            </a:r>
            <a:r>
              <a:rPr lang="en-US" dirty="0">
                <a:solidFill>
                  <a:srgbClr val="FFFF00"/>
                </a:solidFill>
                <a:latin typeface="+mj-lt"/>
              </a:rPr>
              <a:t>people on </a:t>
            </a:r>
            <a:r>
              <a:rPr lang="en-US" dirty="0" err="1">
                <a:solidFill>
                  <a:srgbClr val="FFFF00"/>
                </a:solidFill>
                <a:latin typeface="+mj-lt"/>
              </a:rPr>
              <a:t>ResearchGate</a:t>
            </a:r>
            <a:r>
              <a:rPr lang="en-US" dirty="0">
                <a:solidFill>
                  <a:srgbClr val="FFFF00"/>
                </a:solidFill>
                <a:latin typeface="+mj-lt"/>
              </a:rPr>
              <a:t> and uploading </a:t>
            </a:r>
            <a:r>
              <a:rPr lang="en-US" dirty="0" smtClean="0">
                <a:solidFill>
                  <a:srgbClr val="FFFF00"/>
                </a:solidFill>
                <a:latin typeface="+mj-lt"/>
              </a:rPr>
              <a:t>articles </a:t>
            </a:r>
            <a:r>
              <a:rPr lang="en-US" dirty="0">
                <a:solidFill>
                  <a:srgbClr val="FFFF00"/>
                </a:solidFill>
                <a:latin typeface="+mj-lt"/>
              </a:rPr>
              <a:t>they add to their profile when they are relevant. </a:t>
            </a:r>
            <a:endParaRPr lang="en-US" dirty="0" smtClean="0">
              <a:solidFill>
                <a:srgbClr val="FFFF00"/>
              </a:solidFill>
              <a:latin typeface="+mj-lt"/>
            </a:endParaRPr>
          </a:p>
          <a:p>
            <a:r>
              <a:rPr lang="en-US" dirty="0" smtClean="0">
                <a:solidFill>
                  <a:srgbClr val="FFFF00"/>
                </a:solidFill>
                <a:latin typeface="+mj-lt"/>
              </a:rPr>
              <a:t>If </a:t>
            </a:r>
            <a:r>
              <a:rPr lang="en-US" dirty="0">
                <a:solidFill>
                  <a:srgbClr val="FFFF00"/>
                </a:solidFill>
                <a:latin typeface="+mj-lt"/>
              </a:rPr>
              <a:t>I could get a list of names of people I should be following, that would be great or they could follow me and I will follow them back. Here is my profile </a:t>
            </a:r>
            <a:r>
              <a:rPr lang="en-US" u="sng" dirty="0">
                <a:solidFill>
                  <a:srgbClr val="FFFF00"/>
                </a:solidFill>
                <a:latin typeface="+mj-lt"/>
                <a:hlinkClick r:id="rId2"/>
              </a:rPr>
              <a:t>https://www.researchgate.net/profile/Livia_Olsen</a:t>
            </a:r>
            <a:endParaRPr lang="en-US" dirty="0">
              <a:solidFill>
                <a:srgbClr val="FFFF00"/>
              </a:solidFill>
              <a:latin typeface="+mj-lt"/>
            </a:endParaRPr>
          </a:p>
          <a:p>
            <a:endParaRPr lang="en-US" dirty="0">
              <a:solidFill>
                <a:srgbClr val="FFFF00"/>
              </a:solidFill>
              <a:latin typeface="+mj-lt"/>
            </a:endParaRPr>
          </a:p>
        </p:txBody>
      </p:sp>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45000"/>
                    </a14:imgEffect>
                    <a14:imgEffect>
                      <a14:brightnessContrast bright="-3000"/>
                    </a14:imgEffect>
                  </a14:imgLayer>
                </a14:imgProps>
              </a:ext>
              <a:ext uri="{28A0092B-C50C-407E-A947-70E740481C1C}">
                <a14:useLocalDpi xmlns:a14="http://schemas.microsoft.com/office/drawing/2010/main" val="0"/>
              </a:ext>
            </a:extLst>
          </a:blip>
          <a:srcRect l="4706" t="17200" r="7771" b="14003"/>
          <a:stretch/>
        </p:blipFill>
        <p:spPr bwMode="auto">
          <a:xfrm>
            <a:off x="7086600" y="1"/>
            <a:ext cx="2057400" cy="840658"/>
          </a:xfrm>
          <a:prstGeom prst="rect">
            <a:avLst/>
          </a:prstGeom>
          <a:solidFill>
            <a:schemeClr val="accent1"/>
          </a:solidFill>
          <a:ln>
            <a:noFill/>
          </a:ln>
          <a:effectLst>
            <a:glow rad="127000">
              <a:schemeClr val="accent1">
                <a:alpha val="0"/>
              </a:schemeClr>
            </a:glow>
            <a:outerShdw dist="35921" dir="2700000" algn="ctr" rotWithShape="0">
              <a:schemeClr val="bg2"/>
            </a:outerShdw>
            <a:reflection stA="2000" endPos="65000" dist="50800" dir="5400000" sy="-100000" algn="bl" rotWithShape="0"/>
          </a:effectLst>
        </p:spPr>
      </p:pic>
    </p:spTree>
    <p:extLst>
      <p:ext uri="{BB962C8B-B14F-4D97-AF65-F5344CB8AC3E}">
        <p14:creationId xmlns:p14="http://schemas.microsoft.com/office/powerpoint/2010/main" val="132743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solidFill>
                  <a:srgbClr val="FFFF00"/>
                </a:solidFill>
                <a:latin typeface="+mj-lt"/>
              </a:rPr>
              <a:t>"GRA Croplands is running a test copy of our current system on AWS Amazon web services.  This allows for better redundancy of our services and the ability to upgrade Apache to 2.4.X and PHP to 5.6.X for better security and processing. </a:t>
            </a:r>
            <a:r>
              <a:rPr lang="en-US" sz="2400">
                <a:solidFill>
                  <a:srgbClr val="FFFF00"/>
                </a:solidFill>
                <a:latin typeface="+mj-lt"/>
              </a:rPr>
              <a:t> </a:t>
            </a:r>
            <a:endParaRPr lang="en-US" sz="2400" smtClean="0">
              <a:solidFill>
                <a:srgbClr val="FFFF00"/>
              </a:solidFill>
              <a:latin typeface="+mj-lt"/>
            </a:endParaRPr>
          </a:p>
          <a:p>
            <a:r>
              <a:rPr lang="en-US" sz="2400" smtClean="0">
                <a:solidFill>
                  <a:srgbClr val="FFFF00"/>
                </a:solidFill>
                <a:latin typeface="+mj-lt"/>
              </a:rPr>
              <a:t>The </a:t>
            </a:r>
            <a:r>
              <a:rPr lang="en-US" sz="2400" dirty="0">
                <a:solidFill>
                  <a:srgbClr val="FFFF00"/>
                </a:solidFill>
                <a:latin typeface="+mj-lt"/>
              </a:rPr>
              <a:t>changes in the move also fixed some of the issues with the interface but we can also look at further improvements once we start the actual review of the test."</a:t>
            </a:r>
          </a:p>
          <a:p>
            <a:endParaRPr lang="en-US" sz="2400" dirty="0">
              <a:solidFill>
                <a:srgbClr val="FFFF00"/>
              </a:solidFill>
              <a:latin typeface="+mj-lt"/>
            </a:endParaRPr>
          </a:p>
        </p:txBody>
      </p:sp>
    </p:spTree>
    <p:extLst>
      <p:ext uri="{BB962C8B-B14F-4D97-AF65-F5344CB8AC3E}">
        <p14:creationId xmlns:p14="http://schemas.microsoft.com/office/powerpoint/2010/main" val="23981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a:solidFill>
                  <a:srgbClr val="FFFF00"/>
                </a:solidFill>
                <a:latin typeface="+mj-lt"/>
              </a:rPr>
              <a:t>If there are things that people would like to see added or if they find mistakes, they are welcome to contact me. Also, if there are other databases they think would be useful to search for items to add, I'm happy to receive </a:t>
            </a:r>
            <a:r>
              <a:rPr lang="en-US" dirty="0" smtClean="0">
                <a:solidFill>
                  <a:srgbClr val="FFFF00"/>
                </a:solidFill>
                <a:latin typeface="+mj-lt"/>
              </a:rPr>
              <a:t>suggestions</a:t>
            </a:r>
          </a:p>
          <a:p>
            <a:r>
              <a:rPr lang="en-US" dirty="0">
                <a:solidFill>
                  <a:srgbClr val="FFFF00"/>
                </a:solidFill>
                <a:latin typeface="+mj-lt"/>
              </a:rPr>
              <a:t>Livia Olsen &lt;livia@ksu.edu&gt;</a:t>
            </a:r>
          </a:p>
        </p:txBody>
      </p:sp>
    </p:spTree>
    <p:extLst>
      <p:ext uri="{BB962C8B-B14F-4D97-AF65-F5344CB8AC3E}">
        <p14:creationId xmlns:p14="http://schemas.microsoft.com/office/powerpoint/2010/main" val="318684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184</Words>
  <Application>Microsoft Office PowerPoint</Application>
  <PresentationFormat>On-screen Show (4:3)</PresentationFormat>
  <Paragraphs>21</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Default Design</vt:lpstr>
      <vt:lpstr>K-State Libraries</vt:lpstr>
      <vt:lpstr>PowerPoint Presentation</vt:lpstr>
      <vt:lpstr>Croplands Literature Database </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K-State Libraries</dc:title>
  <dc:creator>Chuck Rice</dc:creator>
  <cp:lastModifiedBy>Charles Rice</cp:lastModifiedBy>
  <cp:revision>7</cp:revision>
  <dcterms:created xsi:type="dcterms:W3CDTF">2011-10-20T16:30:14Z</dcterms:created>
  <dcterms:modified xsi:type="dcterms:W3CDTF">2016-11-10T04:29:42Z</dcterms:modified>
</cp:coreProperties>
</file>