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F334-B1A4-44C7-B674-46C9552D27F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26D5-04B4-475D-A6E8-1A3352257B4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0668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Mission:</a:t>
            </a:r>
            <a:r>
              <a:rPr lang="en-US" b="1" i="1" dirty="0" smtClean="0"/>
              <a:t>  </a:t>
            </a:r>
            <a:endParaRPr lang="en-US" dirty="0" smtClean="0"/>
          </a:p>
          <a:p>
            <a:endParaRPr lang="en-US" b="1" dirty="0" smtClean="0"/>
          </a:p>
          <a:p>
            <a:r>
              <a:rPr lang="en-US" sz="2400" b="1" dirty="0" smtClean="0"/>
              <a:t>Facilitate collaboration / communication among scientists and stakeholders around the role of nutrient management in decreasing the GHG footprint of agricultural production, and develop a knowledge base to improve use efficiency of fertilizer inputs.</a:t>
            </a:r>
            <a:endParaRPr lang="en-US" sz="2400" dirty="0"/>
          </a:p>
        </p:txBody>
      </p:sp>
      <p:pic>
        <p:nvPicPr>
          <p:cNvPr id="5" name="Picture 4" descr="C:\Users\ajfranzl\Documents\Alan\COMMITT\Global Research Alliance on GHG\Website\GRA-CRG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0"/>
            <a:ext cx="26670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310335" y="10180"/>
            <a:ext cx="653826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Integrated Nutrient Management </a:t>
            </a:r>
            <a:r>
              <a:rPr lang="en-US" sz="2800" b="1" dirty="0" smtClean="0"/>
              <a:t>Network</a:t>
            </a:r>
          </a:p>
          <a:p>
            <a:pPr algn="ctr"/>
            <a:r>
              <a:rPr lang="en-US" sz="2400" b="1" dirty="0" smtClean="0"/>
              <a:t>Rodney </a:t>
            </a:r>
            <a:r>
              <a:rPr lang="en-US" sz="2400" b="1" dirty="0" err="1" smtClean="0"/>
              <a:t>Venterea</a:t>
            </a:r>
            <a:r>
              <a:rPr lang="en-US" sz="2400" b="1" dirty="0" smtClean="0"/>
              <a:t> – USDA-ARS, Minnesota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607475"/>
            <a:ext cx="8686800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Volunteering Members:</a:t>
            </a:r>
            <a:r>
              <a:rPr lang="en-US" b="1" dirty="0" smtClean="0"/>
              <a:t>   </a:t>
            </a:r>
          </a:p>
          <a:p>
            <a:endParaRPr lang="en-US" b="1" dirty="0"/>
          </a:p>
          <a:p>
            <a:r>
              <a:rPr lang="en-US" b="1" dirty="0" smtClean="0"/>
              <a:t>20 individuals from 10 countries: </a:t>
            </a:r>
          </a:p>
          <a:p>
            <a:endParaRPr lang="en-US" b="1" dirty="0"/>
          </a:p>
          <a:p>
            <a:r>
              <a:rPr lang="en-US" b="1" dirty="0" smtClean="0"/>
              <a:t>AUSTRALIA, CANADA, CHINA, DENMARK, ETHIOPIA, </a:t>
            </a:r>
          </a:p>
          <a:p>
            <a:endParaRPr lang="en-US" b="1" dirty="0"/>
          </a:p>
          <a:p>
            <a:r>
              <a:rPr lang="en-US" b="1" dirty="0" smtClean="0"/>
              <a:t>FRANCE, JAPAN, NEW ZEALAND, SWEDEN,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can research help in refining mitigation estimates?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1071801"/>
            <a:ext cx="9067800" cy="304698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“There </a:t>
            </a:r>
            <a:r>
              <a:rPr lang="en-US" sz="2400" dirty="0"/>
              <a:t>is </a:t>
            </a:r>
            <a:r>
              <a:rPr lang="en-US" sz="2400" dirty="0" smtClean="0"/>
              <a:t>a great </a:t>
            </a:r>
            <a:r>
              <a:rPr lang="en-US" sz="2400" dirty="0"/>
              <a:t>gap in </a:t>
            </a:r>
            <a:r>
              <a:rPr lang="en-US" sz="2400" dirty="0" smtClean="0"/>
              <a:t>the South causing </a:t>
            </a:r>
            <a:r>
              <a:rPr lang="en-US" sz="2400" dirty="0"/>
              <a:t>many problems in </a:t>
            </a:r>
            <a:r>
              <a:rPr lang="en-US" sz="2400" dirty="0" smtClean="0"/>
              <a:t>current </a:t>
            </a:r>
            <a:r>
              <a:rPr lang="en-US" sz="2400" dirty="0"/>
              <a:t>efforts to mitigate GHG </a:t>
            </a:r>
            <a:r>
              <a:rPr lang="en-US" sz="2400" dirty="0" smtClean="0"/>
              <a:t>emissions - current mitigation </a:t>
            </a:r>
            <a:r>
              <a:rPr lang="en-US" sz="2400" dirty="0"/>
              <a:t>research </a:t>
            </a:r>
            <a:r>
              <a:rPr lang="en-US" sz="2400" dirty="0" smtClean="0"/>
              <a:t>is driven </a:t>
            </a:r>
            <a:r>
              <a:rPr lang="en-US" sz="2400" dirty="0"/>
              <a:t>by </a:t>
            </a:r>
            <a:r>
              <a:rPr lang="en-US" sz="2400" dirty="0" smtClean="0"/>
              <a:t>advanced technology.  There </a:t>
            </a:r>
            <a:r>
              <a:rPr lang="en-US" sz="2400" dirty="0"/>
              <a:t>is </a:t>
            </a:r>
            <a:r>
              <a:rPr lang="en-US" sz="2400" dirty="0" smtClean="0"/>
              <a:t>a need for collaborations North-South and South-South collaborations to identify and develop </a:t>
            </a:r>
            <a:r>
              <a:rPr lang="en-US" sz="2400" dirty="0"/>
              <a:t>appropriate </a:t>
            </a:r>
            <a:r>
              <a:rPr lang="en-US" sz="2400" dirty="0" smtClean="0"/>
              <a:t>strategies with medium </a:t>
            </a:r>
            <a:r>
              <a:rPr lang="en-US" sz="2400" dirty="0"/>
              <a:t>level </a:t>
            </a:r>
            <a:r>
              <a:rPr lang="en-US" sz="2400" dirty="0" smtClean="0"/>
              <a:t>of technology and with </a:t>
            </a:r>
            <a:r>
              <a:rPr lang="en-US" sz="2400" dirty="0"/>
              <a:t>low </a:t>
            </a:r>
            <a:r>
              <a:rPr lang="en-US" sz="2400" dirty="0" smtClean="0"/>
              <a:t>cost, </a:t>
            </a:r>
            <a:r>
              <a:rPr lang="en-US" sz="2400" dirty="0"/>
              <a:t>which </a:t>
            </a:r>
            <a:r>
              <a:rPr lang="en-US" sz="2400" dirty="0" smtClean="0"/>
              <a:t>the South </a:t>
            </a:r>
            <a:r>
              <a:rPr lang="en-US" sz="2400" dirty="0"/>
              <a:t>can utilize and </a:t>
            </a:r>
            <a:r>
              <a:rPr lang="en-US" sz="2400" dirty="0" smtClean="0"/>
              <a:t>produce.”</a:t>
            </a:r>
            <a:endParaRPr lang="en-US" sz="2400" dirty="0"/>
          </a:p>
          <a:p>
            <a:r>
              <a:rPr lang="en-US" sz="2400" dirty="0"/>
              <a:t> </a:t>
            </a:r>
            <a:endParaRPr lang="en-US" sz="2400" dirty="0" smtClean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r>
              <a:rPr lang="en-US" sz="2400" dirty="0" smtClean="0"/>
              <a:t>Dong-Gill </a:t>
            </a:r>
            <a:r>
              <a:rPr lang="en-US" sz="2400" dirty="0"/>
              <a:t>Kim. </a:t>
            </a:r>
            <a:r>
              <a:rPr lang="en-US" sz="2400" dirty="0" err="1"/>
              <a:t>Hawassa</a:t>
            </a:r>
            <a:r>
              <a:rPr lang="en-US" sz="2400" dirty="0"/>
              <a:t> University, </a:t>
            </a:r>
            <a:r>
              <a:rPr lang="en-US" sz="2400" dirty="0" err="1" smtClean="0"/>
              <a:t>Shashemenē</a:t>
            </a:r>
            <a:r>
              <a:rPr lang="en-US" sz="2400" dirty="0" smtClean="0"/>
              <a:t>, Ethiopia</a:t>
            </a:r>
            <a:endParaRPr lang="en-US" sz="24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6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3820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Synthesis / Recommendations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dirty="0" smtClean="0"/>
              <a:t>Work in progress</a:t>
            </a:r>
          </a:p>
          <a:p>
            <a:r>
              <a:rPr lang="en-US" sz="2800" dirty="0" smtClean="0"/>
              <a:t>Awaiting input from members </a:t>
            </a:r>
          </a:p>
        </p:txBody>
      </p:sp>
    </p:spTree>
    <p:extLst>
      <p:ext uri="{BB962C8B-B14F-4D97-AF65-F5344CB8AC3E}">
        <p14:creationId xmlns:p14="http://schemas.microsoft.com/office/powerpoint/2010/main" val="8561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10335" y="10180"/>
            <a:ext cx="6538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Integrated Nutrient Management Network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85800"/>
            <a:ext cx="822994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AUSTRALIA</a:t>
            </a:r>
            <a:endParaRPr lang="en-US" b="1" dirty="0"/>
          </a:p>
          <a:p>
            <a:r>
              <a:rPr lang="en-US" dirty="0" smtClean="0"/>
              <a:t>Peter </a:t>
            </a:r>
            <a:r>
              <a:rPr lang="en-US" dirty="0"/>
              <a:t>Grace. Queensland University of Technology, Brisbane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CANADA</a:t>
            </a:r>
            <a:endParaRPr lang="en-US" b="1" dirty="0"/>
          </a:p>
          <a:p>
            <a:r>
              <a:rPr lang="en-US" dirty="0"/>
              <a:t>Martin Chantigny. Agriculture and Agri-Food Canada, Hochelaga, Québec</a:t>
            </a:r>
          </a:p>
          <a:p>
            <a:r>
              <a:rPr lang="en-US" dirty="0" smtClean="0"/>
              <a:t>Craig </a:t>
            </a:r>
            <a:r>
              <a:rPr lang="en-US" dirty="0"/>
              <a:t>Drury. Agriculture and Agri-Food Canada, Harrow, Ontario</a:t>
            </a:r>
          </a:p>
          <a:p>
            <a:r>
              <a:rPr lang="en-US" dirty="0" smtClean="0"/>
              <a:t>Richard </a:t>
            </a:r>
            <a:r>
              <a:rPr lang="en-US" dirty="0"/>
              <a:t>Farrell.  University of Saskatchewan, Saskatoon, Saskatchewan</a:t>
            </a:r>
          </a:p>
          <a:p>
            <a:r>
              <a:rPr lang="en-US" dirty="0"/>
              <a:t>Amanda Giamberardino. Fertilizer Canada, Ottawa, Ontario</a:t>
            </a:r>
          </a:p>
          <a:p>
            <a:r>
              <a:rPr lang="en-US" dirty="0" smtClean="0"/>
              <a:t>Mario </a:t>
            </a:r>
            <a:r>
              <a:rPr lang="en-US" dirty="0"/>
              <a:t>Tenuta. University of Manitoba, Winnipeg, Manitoba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CHINA</a:t>
            </a:r>
            <a:endParaRPr lang="en-US" b="1" dirty="0"/>
          </a:p>
          <a:p>
            <a:r>
              <a:rPr lang="en-US" dirty="0"/>
              <a:t>Xiaotang Ju. China Agricultural University, Beijing</a:t>
            </a:r>
          </a:p>
          <a:p>
            <a:r>
              <a:rPr lang="en-US" dirty="0" err="1" smtClean="0"/>
              <a:t>Zhisheng</a:t>
            </a:r>
            <a:r>
              <a:rPr lang="en-US" dirty="0" smtClean="0"/>
              <a:t> </a:t>
            </a:r>
            <a:r>
              <a:rPr lang="en-US" dirty="0"/>
              <a:t>Yao. Institute of Atmospheric Physics, Chinese Academy of Sciences, Beijing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DENMARK</a:t>
            </a:r>
            <a:endParaRPr lang="en-US" b="1" dirty="0"/>
          </a:p>
          <a:p>
            <a:r>
              <a:rPr lang="en-US" dirty="0"/>
              <a:t>Jørgen E. Olesen. Aarhus University, Aarhus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ETHIOPIA</a:t>
            </a:r>
            <a:endParaRPr lang="en-US" b="1" dirty="0"/>
          </a:p>
          <a:p>
            <a:r>
              <a:rPr lang="en-US" dirty="0"/>
              <a:t>Dong-Gill Kim. Hawassa University, Shashemenē</a:t>
            </a:r>
          </a:p>
          <a:p>
            <a:endParaRPr lang="en-US" b="1" u="sng" dirty="0"/>
          </a:p>
        </p:txBody>
      </p:sp>
      <p:pic>
        <p:nvPicPr>
          <p:cNvPr id="6" name="Picture 5" descr="C:\Users\ajfranzl\Documents\Alan\COMMITT\Global Research Alliance on GHG\Website\GRA-CRG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0"/>
            <a:ext cx="26670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10335" y="10180"/>
            <a:ext cx="6538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Integrated Nutrient Management Network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85800"/>
            <a:ext cx="776103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FRANCE</a:t>
            </a:r>
            <a:endParaRPr lang="en-US" b="1" dirty="0"/>
          </a:p>
          <a:p>
            <a:r>
              <a:rPr lang="en-US" dirty="0"/>
              <a:t>Pierre Cellier. INRA UMR INRA / AgroParisTech ECOSYS, Grignon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JAPAN</a:t>
            </a:r>
            <a:endParaRPr lang="en-US" b="1" dirty="0"/>
          </a:p>
          <a:p>
            <a:r>
              <a:rPr lang="en-US" dirty="0" err="1" smtClean="0"/>
              <a:t>Ayaka</a:t>
            </a:r>
            <a:r>
              <a:rPr lang="en-US" dirty="0" smtClean="0"/>
              <a:t> </a:t>
            </a:r>
            <a:r>
              <a:rPr lang="en-US" dirty="0"/>
              <a:t>W. Kishimoto. National Institute for Agro-Environmental Science, Tsukuba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NEW </a:t>
            </a:r>
            <a:r>
              <a:rPr lang="en-US" b="1" u="sng" dirty="0"/>
              <a:t>ZEALAND</a:t>
            </a:r>
            <a:endParaRPr lang="en-US" b="1" dirty="0"/>
          </a:p>
          <a:p>
            <a:r>
              <a:rPr lang="en-US" dirty="0"/>
              <a:t>Timothy Clough. Lincoln University, Canterbury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SWEDEN</a:t>
            </a:r>
            <a:endParaRPr lang="en-US" b="1" dirty="0"/>
          </a:p>
          <a:p>
            <a:r>
              <a:rPr lang="en-US" dirty="0"/>
              <a:t>Thomas Kätterer. Swedish University of Agricultural Sciences, Uppsala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USA</a:t>
            </a:r>
            <a:endParaRPr lang="en-US" b="1" dirty="0"/>
          </a:p>
          <a:p>
            <a:r>
              <a:rPr lang="en-US" dirty="0" smtClean="0"/>
              <a:t>Michel </a:t>
            </a:r>
            <a:r>
              <a:rPr lang="en-US" dirty="0"/>
              <a:t>Cavigelli. USDA-ARS, Beltsville MD</a:t>
            </a:r>
          </a:p>
          <a:p>
            <a:r>
              <a:rPr lang="en-US" dirty="0" smtClean="0"/>
              <a:t>Chuck </a:t>
            </a:r>
            <a:r>
              <a:rPr lang="en-US" dirty="0"/>
              <a:t>Rice. Kansas State University</a:t>
            </a:r>
          </a:p>
          <a:p>
            <a:r>
              <a:rPr lang="en-US" dirty="0" err="1" smtClean="0"/>
              <a:t>Upendra</a:t>
            </a:r>
            <a:r>
              <a:rPr lang="en-US" dirty="0" smtClean="0"/>
              <a:t> </a:t>
            </a:r>
            <a:r>
              <a:rPr lang="en-US" dirty="0"/>
              <a:t>Sainju. USDA-ARS, Sidney, MT</a:t>
            </a:r>
          </a:p>
          <a:p>
            <a:r>
              <a:rPr lang="en-US" dirty="0"/>
              <a:t>Clifford S. Snyder. International Plant Nutrition Institute</a:t>
            </a:r>
          </a:p>
          <a:p>
            <a:r>
              <a:rPr lang="en-US" dirty="0"/>
              <a:t>David Tarkalson. USDA-ARS, Kimberly, ID</a:t>
            </a:r>
          </a:p>
          <a:p>
            <a:r>
              <a:rPr lang="en-US" smtClean="0"/>
              <a:t>Rodney </a:t>
            </a:r>
            <a:r>
              <a:rPr lang="en-US" dirty="0"/>
              <a:t>Venterea. USDA-ARS, Saint Paul, </a:t>
            </a:r>
            <a:r>
              <a:rPr lang="en-US" dirty="0" smtClean="0"/>
              <a:t>MN</a:t>
            </a:r>
            <a:endParaRPr lang="en-US" dirty="0"/>
          </a:p>
        </p:txBody>
      </p:sp>
      <p:pic>
        <p:nvPicPr>
          <p:cNvPr id="4" name="Picture 3" descr="C:\Users\ajfranzl\Documents\Alan\COMMITT\Global Research Alliance on GHG\Website\GRA-CRG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0"/>
            <a:ext cx="26670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19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382000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GHG Mitigation Summary / Fact sheet under development:</a:t>
            </a:r>
            <a:r>
              <a:rPr lang="en-US" sz="2400" b="1" dirty="0" smtClean="0"/>
              <a:t>  </a:t>
            </a:r>
            <a:endParaRPr lang="en-US" sz="2400" b="1" dirty="0" smtClean="0"/>
          </a:p>
          <a:p>
            <a:r>
              <a:rPr lang="en-US" sz="2400" b="1" dirty="0" smtClean="0"/>
              <a:t>(a product but also as a means of generating discussion)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800" b="1" u="sng" dirty="0" smtClean="0"/>
              <a:t>Goal/Question: </a:t>
            </a:r>
            <a:r>
              <a:rPr lang="en-US" sz="2800" b="1" dirty="0" smtClean="0"/>
              <a:t>How </a:t>
            </a:r>
            <a:r>
              <a:rPr lang="en-US" sz="2800" b="1" dirty="0"/>
              <a:t>can improved nutrient management assist in mitigation of greenhouse gas emissions from </a:t>
            </a:r>
            <a:r>
              <a:rPr lang="en-US" sz="2800" b="1" dirty="0" smtClean="0"/>
              <a:t>croplands?</a:t>
            </a:r>
          </a:p>
          <a:p>
            <a:endParaRPr lang="en-US" sz="2400" b="1" dirty="0"/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 What is the issue? </a:t>
            </a:r>
          </a:p>
          <a:p>
            <a:pPr>
              <a:buFont typeface="Arial" charset="0"/>
              <a:buChar char="•"/>
            </a:pPr>
            <a:endParaRPr lang="en-US" sz="2400" b="1" dirty="0" smtClean="0"/>
          </a:p>
          <a:p>
            <a:pPr>
              <a:buFont typeface="Arial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What are the factors controlling responses?</a:t>
            </a:r>
          </a:p>
          <a:p>
            <a:pPr>
              <a:buFont typeface="Arial" charset="0"/>
              <a:buChar char="•"/>
            </a:pPr>
            <a:endParaRPr lang="en-US" sz="2400" b="1" dirty="0" smtClean="0"/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 What are expected responses? </a:t>
            </a:r>
          </a:p>
          <a:p>
            <a:pPr>
              <a:buFont typeface="Arial" charset="0"/>
              <a:buChar char="•"/>
            </a:pPr>
            <a:endParaRPr lang="en-US" sz="2400" b="1" dirty="0" smtClean="0"/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 How can research help in refining mitigation estimates?</a:t>
            </a:r>
          </a:p>
          <a:p>
            <a:pPr>
              <a:buFont typeface="Arial" charset="0"/>
              <a:buChar char="•"/>
            </a:pPr>
            <a:endParaRPr lang="en-US" sz="2400" b="1" dirty="0" smtClean="0"/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 Synthesis / recommendations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"/>
            <a:ext cx="83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are the issues? </a:t>
            </a: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304800" y="533400"/>
            <a:ext cx="84582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The </a:t>
            </a:r>
            <a:r>
              <a:rPr lang="en-US" sz="2200" dirty="0">
                <a:latin typeface="Calibri" panose="020F0502020204030204" pitchFamily="34" charset="0"/>
              </a:rPr>
              <a:t>availability of </a:t>
            </a:r>
            <a:r>
              <a:rPr lang="en-US" sz="2200" dirty="0" smtClean="0">
                <a:latin typeface="Calibri" panose="020F0502020204030204" pitchFamily="34" charset="0"/>
              </a:rPr>
              <a:t>N limits crop productivity but application of </a:t>
            </a:r>
            <a:r>
              <a:rPr lang="en-US" sz="2200" dirty="0">
                <a:latin typeface="Calibri" panose="020F0502020204030204" pitchFamily="34" charset="0"/>
              </a:rPr>
              <a:t>N </a:t>
            </a:r>
            <a:r>
              <a:rPr lang="en-US" sz="2200" dirty="0" smtClean="0">
                <a:latin typeface="Calibri" panose="020F0502020204030204" pitchFamily="34" charset="0"/>
              </a:rPr>
              <a:t>as fertilizers, manures, composts stimulates emission of N</a:t>
            </a:r>
            <a:r>
              <a:rPr lang="en-US" sz="2200" baseline="-25000" dirty="0" smtClean="0">
                <a:latin typeface="Calibri" panose="020F0502020204030204" pitchFamily="34" charset="0"/>
              </a:rPr>
              <a:t>2</a:t>
            </a:r>
            <a:r>
              <a:rPr lang="en-US" sz="2200" dirty="0" smtClean="0">
                <a:latin typeface="Calibri" panose="020F0502020204030204" pitchFamily="34" charset="0"/>
              </a:rPr>
              <a:t>O directly from the field.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N application also generates other forms of reactive N (NH</a:t>
            </a:r>
            <a:r>
              <a:rPr lang="en-US" sz="2200" baseline="-25000" dirty="0" smtClean="0">
                <a:latin typeface="Calibri" panose="020F0502020204030204" pitchFamily="34" charset="0"/>
              </a:rPr>
              <a:t>3</a:t>
            </a:r>
            <a:r>
              <a:rPr lang="en-US" sz="2200" dirty="0" smtClean="0">
                <a:latin typeface="Calibri" panose="020F0502020204030204" pitchFamily="34" charset="0"/>
              </a:rPr>
              <a:t>, NO </a:t>
            </a:r>
            <a:r>
              <a:rPr lang="en-US" sz="2200" dirty="0">
                <a:latin typeface="Calibri" panose="020F0502020204030204" pitchFamily="34" charset="0"/>
              </a:rPr>
              <a:t>and </a:t>
            </a:r>
            <a:r>
              <a:rPr lang="en-US" sz="2200" dirty="0" smtClean="0">
                <a:latin typeface="Calibri" panose="020F0502020204030204" pitchFamily="34" charset="0"/>
              </a:rPr>
              <a:t>NO</a:t>
            </a:r>
            <a:r>
              <a:rPr lang="en-US" sz="2200" baseline="-25000" dirty="0" smtClean="0">
                <a:latin typeface="Calibri" panose="020F0502020204030204" pitchFamily="34" charset="0"/>
              </a:rPr>
              <a:t>3</a:t>
            </a:r>
            <a:r>
              <a:rPr lang="en-US" sz="2200" dirty="0" smtClean="0">
                <a:latin typeface="Calibri" panose="020F0502020204030204" pitchFamily="34" charset="0"/>
              </a:rPr>
              <a:t>) which </a:t>
            </a:r>
            <a:r>
              <a:rPr lang="en-US" sz="2200" dirty="0">
                <a:latin typeface="Calibri" panose="020F0502020204030204" pitchFamily="34" charset="0"/>
              </a:rPr>
              <a:t>can be converted to N</a:t>
            </a:r>
            <a:r>
              <a:rPr lang="en-US" sz="2200" baseline="-25000" dirty="0">
                <a:latin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</a:rPr>
              <a:t>O once released into the </a:t>
            </a:r>
            <a:r>
              <a:rPr lang="en-US" sz="2200" dirty="0" smtClean="0">
                <a:latin typeface="Calibri" panose="020F0502020204030204" pitchFamily="34" charset="0"/>
              </a:rPr>
              <a:t>environment (indirect N</a:t>
            </a:r>
            <a:r>
              <a:rPr lang="en-US" sz="2200" baseline="-25000" dirty="0" smtClean="0">
                <a:latin typeface="Calibri" panose="020F0502020204030204" pitchFamily="34" charset="0"/>
              </a:rPr>
              <a:t>2</a:t>
            </a:r>
            <a:r>
              <a:rPr lang="en-US" sz="2200" dirty="0" smtClean="0">
                <a:latin typeface="Calibri" panose="020F0502020204030204" pitchFamily="34" charset="0"/>
              </a:rPr>
              <a:t>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Nutrient application may </a:t>
            </a:r>
            <a:r>
              <a:rPr lang="en-US" sz="2200" dirty="0">
                <a:latin typeface="Calibri" panose="020F0502020204030204" pitchFamily="34" charset="0"/>
              </a:rPr>
              <a:t>also affect the release of </a:t>
            </a:r>
            <a:r>
              <a:rPr lang="en-US" sz="2200" dirty="0" smtClean="0">
                <a:latin typeface="Calibri" panose="020F0502020204030204" pitchFamily="34" charset="0"/>
              </a:rPr>
              <a:t>CH</a:t>
            </a:r>
            <a:r>
              <a:rPr lang="en-US" sz="2200" baseline="-25000" dirty="0" smtClean="0">
                <a:latin typeface="Calibri" panose="020F0502020204030204" pitchFamily="34" charset="0"/>
              </a:rPr>
              <a:t>4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</a:rPr>
              <a:t>and </a:t>
            </a:r>
            <a:r>
              <a:rPr lang="en-US" sz="2200" dirty="0" smtClean="0">
                <a:latin typeface="Calibri" panose="020F0502020204030204" pitchFamily="34" charset="0"/>
              </a:rPr>
              <a:t>CO</a:t>
            </a:r>
            <a:r>
              <a:rPr lang="en-US" sz="2200" baseline="-25000" dirty="0" smtClean="0">
                <a:latin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And other nutrients (P, S, </a:t>
            </a:r>
            <a:r>
              <a:rPr lang="en-US" sz="2200" dirty="0" err="1" smtClean="0">
                <a:latin typeface="Calibri" panose="020F0502020204030204" pitchFamily="34" charset="0"/>
              </a:rPr>
              <a:t>etc</a:t>
            </a:r>
            <a:r>
              <a:rPr lang="en-US" sz="2200" dirty="0" smtClean="0">
                <a:latin typeface="Calibri" panose="020F0502020204030204" pitchFamily="34" charset="0"/>
              </a:rPr>
              <a:t>) may affect any of the GHGs.</a:t>
            </a: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04800" y="4167186"/>
            <a:ext cx="84582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Effective practices tend </a:t>
            </a:r>
            <a:r>
              <a:rPr lang="en-US" sz="2200" dirty="0">
                <a:latin typeface="Calibri" panose="020F0502020204030204" pitchFamily="34" charset="0"/>
              </a:rPr>
              <a:t>to vary by region and site, and depend on </a:t>
            </a:r>
            <a:r>
              <a:rPr lang="en-US" sz="2200" dirty="0" smtClean="0">
                <a:latin typeface="Calibri" panose="020F0502020204030204" pitchFamily="34" charset="0"/>
              </a:rPr>
              <a:t> crop</a:t>
            </a:r>
            <a:r>
              <a:rPr lang="en-US" sz="2200" dirty="0">
                <a:latin typeface="Calibri" panose="020F0502020204030204" pitchFamily="34" charset="0"/>
              </a:rPr>
              <a:t>, soil, climate and other management factors.  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Summarizing this variability in a concise document will be a challenge – likely will focus on commonalities and important regional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Meta-analyses that account for regional differences would be ideal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118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are the factors controlling responses?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760780"/>
            <a:ext cx="9067800" cy="32778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u="sng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Management factors</a:t>
            </a: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4Rs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-Rate of 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 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applied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-Chemical form of synthetic fertilizers; manure source; 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coated 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fertilizers and/or microbial inhibitors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-Timing 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application (fall vs spring, </a:t>
            </a:r>
            <a:r>
              <a:rPr lang="en-US" sz="2000" dirty="0" err="1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preplant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v </a:t>
            </a:r>
            <a:r>
              <a:rPr lang="en-US" sz="2000" dirty="0" err="1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sidedress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Placement 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method (surface vs. 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incorporation, broadcast vs. banding)</a:t>
            </a:r>
          </a:p>
          <a:p>
            <a:pPr>
              <a:lnSpc>
                <a:spcPct val="115000"/>
              </a:lnSpc>
            </a:pP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-Other practices: amendments (biochar), tillage, water, residue, plastic mulching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4114800"/>
            <a:ext cx="9067800" cy="25699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u="sng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Soil </a:t>
            </a:r>
            <a:r>
              <a:rPr lang="en-US" sz="2000" u="sng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factors</a:t>
            </a: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Texture, 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structure, drainage 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characteristics, organic matter 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content, bulk density, pH, soil biology (microbial community, earthworms)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000" u="sng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Climate factors</a:t>
            </a: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Precipitation amounts and seasonal patterns, temperature, aridity 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index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Episodic 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climate events such as r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ewetting 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of dry soil; thawing of frozen 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soils</a:t>
            </a:r>
          </a:p>
        </p:txBody>
      </p:sp>
    </p:spTree>
    <p:extLst>
      <p:ext uri="{BB962C8B-B14F-4D97-AF65-F5344CB8AC3E}">
        <p14:creationId xmlns:p14="http://schemas.microsoft.com/office/powerpoint/2010/main" val="21376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are expected responses? </a:t>
            </a:r>
          </a:p>
        </p:txBody>
      </p:sp>
      <p:sp>
        <p:nvSpPr>
          <p:cNvPr id="3" name="Rectangle 2"/>
          <p:cNvSpPr/>
          <p:nvPr/>
        </p:nvSpPr>
        <p:spPr>
          <a:xfrm>
            <a:off x="95534" y="914400"/>
            <a:ext cx="9067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u="sng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Direct and/or indirect N</a:t>
            </a:r>
            <a:r>
              <a:rPr lang="en-US" sz="2000" u="sng" baseline="-25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2</a:t>
            </a:r>
            <a:r>
              <a:rPr lang="en-US" sz="2000" u="sng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 emissions tend to decrease with:</a:t>
            </a:r>
          </a:p>
          <a:p>
            <a:pPr>
              <a:lnSpc>
                <a:spcPct val="115000"/>
              </a:lnSpc>
            </a:pPr>
            <a:endParaRPr lang="en-US" sz="2000" dirty="0" smtClean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-Reduced rate of N input – by amount that does not impact yield</a:t>
            </a:r>
          </a:p>
          <a:p>
            <a:pPr>
              <a:lnSpc>
                <a:spcPct val="115000"/>
              </a:lnSpc>
            </a:pPr>
            <a:endParaRPr lang="en-US" sz="2000" dirty="0" smtClean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-N rate reduction combined with other practices (inhibitors, improved timing)</a:t>
            </a:r>
          </a:p>
          <a:p>
            <a:pPr>
              <a:lnSpc>
                <a:spcPct val="115000"/>
              </a:lnSpc>
            </a:pPr>
            <a:endParaRPr lang="en-US" sz="2000" dirty="0" smtClean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 application later in the season, </a:t>
            </a:r>
            <a:r>
              <a:rPr lang="en-US" sz="2000" dirty="0" err="1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esp</a:t>
            </a: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when combined with nitrification inhibitors</a:t>
            </a:r>
          </a:p>
          <a:p>
            <a:pPr>
              <a:lnSpc>
                <a:spcPct val="115000"/>
              </a:lnSpc>
            </a:pPr>
            <a:endParaRPr lang="en-US" sz="2000" dirty="0" smtClean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-Use of urea instead of anhydrous ammonia, or NO3- instead of NH4 based sources</a:t>
            </a:r>
          </a:p>
          <a:p>
            <a:pPr>
              <a:lnSpc>
                <a:spcPct val="115000"/>
              </a:lnSpc>
            </a:pP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-Coated fertilizers, but may be more reliable in irrigated systems</a:t>
            </a:r>
          </a:p>
          <a:p>
            <a:pPr>
              <a:lnSpc>
                <a:spcPct val="115000"/>
              </a:lnSpc>
            </a:pP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can research help in refining mitigation estimates?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864037"/>
            <a:ext cx="9067800" cy="504753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-Need to define practices that are effective and quantify mitigation rates by region, cropping system, soil type, </a:t>
            </a:r>
            <a:r>
              <a:rPr lang="en-US" sz="2000" dirty="0" err="1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etc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expressed as % reduction and/or using EFs</a:t>
            </a:r>
          </a:p>
          <a:p>
            <a:pPr>
              <a:lnSpc>
                <a:spcPct val="115000"/>
              </a:lnSpc>
            </a:pP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-To quantify reductions both on an area and yield-scaled basis</a:t>
            </a:r>
          </a:p>
          <a:p>
            <a:pPr>
              <a:lnSpc>
                <a:spcPct val="115000"/>
              </a:lnSpc>
            </a:pP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-To quantify indirect N</a:t>
            </a:r>
            <a:r>
              <a:rPr lang="en-US" sz="2000" baseline="-25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 emissions which are more uncertain that direct estimates; recent measurements suggesting N2O from NO3- in aquatic systems higher than EFs</a:t>
            </a:r>
          </a:p>
          <a:p>
            <a:pPr>
              <a:lnSpc>
                <a:spcPct val="115000"/>
              </a:lnSpc>
            </a:pP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-Fill in gaps for emerging practices with limited or conflicting data, e.g.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Precision agriculture (variable rate)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Biochar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Cover crops, living mulch systems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Different types of microbial inhibitors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Defining best application methods and rates for the inhibitors</a:t>
            </a:r>
          </a:p>
        </p:txBody>
      </p:sp>
    </p:spTree>
    <p:extLst>
      <p:ext uri="{BB962C8B-B14F-4D97-AF65-F5344CB8AC3E}">
        <p14:creationId xmlns:p14="http://schemas.microsoft.com/office/powerpoint/2010/main" val="596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can research help in refining mitigation estimates?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4467" y="1295400"/>
            <a:ext cx="8570934" cy="34163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Trade-offs between direct and indirect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emissions:</a:t>
            </a:r>
          </a:p>
          <a:p>
            <a:endParaRPr lang="en-US" sz="2400" dirty="0"/>
          </a:p>
          <a:p>
            <a:r>
              <a:rPr lang="en-US" sz="2400" dirty="0" smtClean="0"/>
              <a:t>-Banding fertilizers or manures can decrease 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emissions but increase direct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endParaRPr lang="en-US" sz="2400" dirty="0" smtClean="0"/>
          </a:p>
          <a:p>
            <a:r>
              <a:rPr lang="en-US" sz="2400" dirty="0" smtClean="0"/>
              <a:t>-Use of nitrification inhibitors together with banding may be solution</a:t>
            </a:r>
          </a:p>
          <a:p>
            <a:endParaRPr lang="en-US" sz="2400" dirty="0"/>
          </a:p>
          <a:p>
            <a:r>
              <a:rPr lang="en-US" sz="2400" dirty="0" err="1" smtClean="0"/>
              <a:t>Xiaotang</a:t>
            </a:r>
            <a:r>
              <a:rPr lang="en-US" sz="2400" dirty="0" smtClean="0"/>
              <a:t> </a:t>
            </a:r>
            <a:r>
              <a:rPr lang="en-US" sz="2400" dirty="0" err="1"/>
              <a:t>Ju</a:t>
            </a:r>
            <a:r>
              <a:rPr lang="en-US" sz="2400" dirty="0"/>
              <a:t>. China Agricultural University, </a:t>
            </a:r>
            <a:r>
              <a:rPr lang="en-US" sz="2400" dirty="0" smtClean="0"/>
              <a:t>Beijing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89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865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Malgun Gothic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reviewer</dc:creator>
  <cp:lastModifiedBy>Rod Venturea</cp:lastModifiedBy>
  <cp:revision>33</cp:revision>
  <dcterms:created xsi:type="dcterms:W3CDTF">2016-11-04T17:01:23Z</dcterms:created>
  <dcterms:modified xsi:type="dcterms:W3CDTF">2016-11-10T21:11:22Z</dcterms:modified>
</cp:coreProperties>
</file>