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77" r:id="rId2"/>
  </p:sldMasterIdLst>
  <p:notesMasterIdLst>
    <p:notesMasterId r:id="rId16"/>
  </p:notesMasterIdLst>
  <p:sldIdLst>
    <p:sldId id="257" r:id="rId3"/>
    <p:sldId id="259" r:id="rId4"/>
    <p:sldId id="258" r:id="rId5"/>
    <p:sldId id="286" r:id="rId6"/>
    <p:sldId id="287" r:id="rId7"/>
    <p:sldId id="288" r:id="rId8"/>
    <p:sldId id="290" r:id="rId9"/>
    <p:sldId id="275" r:id="rId10"/>
    <p:sldId id="278" r:id="rId11"/>
    <p:sldId id="277" r:id="rId12"/>
    <p:sldId id="279" r:id="rId13"/>
    <p:sldId id="280" r:id="rId14"/>
    <p:sldId id="291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263" autoAdjust="0"/>
    <p:restoredTop sz="94499" autoAdjust="0"/>
  </p:normalViewPr>
  <p:slideViewPr>
    <p:cSldViewPr snapToGrid="0">
      <p:cViewPr varScale="1">
        <p:scale>
          <a:sx n="73" d="100"/>
          <a:sy n="73" d="100"/>
        </p:scale>
        <p:origin x="869" y="4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143578-3D56-4188-88C6-9C4F155B2FBB}" type="datetimeFigureOut">
              <a:rPr lang="en-NZ" smtClean="0"/>
              <a:t>5/09/2017</a:t>
            </a:fld>
            <a:endParaRPr lang="en-NZ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6F5630-7B65-457A-A6D7-3FD3613F56FA}" type="slidenum">
              <a:rPr lang="en-NZ" smtClean="0"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0939119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31CDB8-4E50-4B2F-8E99-F97533D3A8B4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26633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31CDB8-4E50-4B2F-8E99-F97533D3A8B4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59036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31CDB8-4E50-4B2F-8E99-F97533D3A8B4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17453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31CDB8-4E50-4B2F-8E99-F97533D3A8B4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15367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9163" y="746125"/>
            <a:ext cx="4968875" cy="3725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D3D81-9046-402A-8BC3-54BDDFB4E229}" type="slidenum">
              <a:rPr lang="en-NZ" smtClean="0">
                <a:solidFill>
                  <a:prstClr val="black"/>
                </a:solidFill>
              </a:rPr>
              <a:pPr/>
              <a:t>13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7675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3588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D3D81-9046-402A-8BC3-54BDDFB4E229}" type="slidenum">
              <a:rPr lang="en-NZ" smtClean="0">
                <a:solidFill>
                  <a:prstClr val="black"/>
                </a:solidFill>
              </a:rPr>
              <a:pPr/>
              <a:t>2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07992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9163" y="746125"/>
            <a:ext cx="4968875" cy="3725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D3D81-9046-402A-8BC3-54BDDFB4E229}" type="slidenum">
              <a:rPr lang="en-NZ" smtClean="0">
                <a:solidFill>
                  <a:prstClr val="black"/>
                </a:solidFill>
              </a:rPr>
              <a:pPr/>
              <a:t>3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8679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9163" y="746125"/>
            <a:ext cx="4968875" cy="3725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D3D81-9046-402A-8BC3-54BDDFB4E229}" type="slidenum">
              <a:rPr lang="en-NZ" smtClean="0">
                <a:solidFill>
                  <a:prstClr val="black"/>
                </a:solidFill>
              </a:rPr>
              <a:pPr/>
              <a:t>4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1433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9163" y="746125"/>
            <a:ext cx="4968875" cy="3725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D3D81-9046-402A-8BC3-54BDDFB4E229}" type="slidenum">
              <a:rPr lang="en-NZ" smtClean="0">
                <a:solidFill>
                  <a:prstClr val="black"/>
                </a:solidFill>
              </a:rPr>
              <a:pPr/>
              <a:t>5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64961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9163" y="746125"/>
            <a:ext cx="4968875" cy="3725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D3D81-9046-402A-8BC3-54BDDFB4E229}" type="slidenum">
              <a:rPr lang="en-NZ" smtClean="0">
                <a:solidFill>
                  <a:prstClr val="black"/>
                </a:solidFill>
              </a:rPr>
              <a:pPr/>
              <a:t>6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14272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31CDB8-4E50-4B2F-8E99-F97533D3A8B4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19768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31CDB8-4E50-4B2F-8E99-F97533D3A8B4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74517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31CDB8-4E50-4B2F-8E99-F97533D3A8B4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31614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175783"/>
            <a:ext cx="9144000" cy="3704354"/>
          </a:xfrm>
          <a:prstGeom prst="rect">
            <a:avLst/>
          </a:prstGeom>
        </p:spPr>
      </p:pic>
      <p:sp>
        <p:nvSpPr>
          <p:cNvPr id="18" name="Rectangle 17"/>
          <p:cNvSpPr/>
          <p:nvPr userDrawn="1"/>
        </p:nvSpPr>
        <p:spPr>
          <a:xfrm>
            <a:off x="0" y="3112537"/>
            <a:ext cx="9143999" cy="667540"/>
          </a:xfrm>
          <a:prstGeom prst="rect">
            <a:avLst/>
          </a:prstGeom>
          <a:gradFill flip="none" rotWithShape="1">
            <a:gsLst>
              <a:gs pos="35000">
                <a:srgbClr val="5A93AB"/>
              </a:gs>
              <a:gs pos="98000">
                <a:srgbClr val="346681">
                  <a:alpha val="94000"/>
                </a:srgbClr>
              </a:gs>
            </a:gsLst>
            <a:lin ang="108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9" name="Rectangle 18"/>
          <p:cNvSpPr/>
          <p:nvPr userDrawn="1"/>
        </p:nvSpPr>
        <p:spPr>
          <a:xfrm>
            <a:off x="0" y="-9315"/>
            <a:ext cx="9143999" cy="3120034"/>
          </a:xfrm>
          <a:prstGeom prst="rect">
            <a:avLst/>
          </a:prstGeom>
          <a:gradFill>
            <a:gsLst>
              <a:gs pos="0">
                <a:srgbClr val="5A93AB">
                  <a:alpha val="78000"/>
                </a:srgbClr>
              </a:gs>
              <a:gs pos="62000">
                <a:srgbClr val="346681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0803" y="-2"/>
            <a:ext cx="5193197" cy="3110721"/>
          </a:xfrm>
          <a:prstGeom prst="rect">
            <a:avLst/>
          </a:prstGeom>
        </p:spPr>
      </p:pic>
      <p:sp>
        <p:nvSpPr>
          <p:cNvPr id="22" name="Title 21"/>
          <p:cNvSpPr>
            <a:spLocks noGrp="1"/>
          </p:cNvSpPr>
          <p:nvPr>
            <p:ph type="title" hasCustomPrompt="1"/>
          </p:nvPr>
        </p:nvSpPr>
        <p:spPr>
          <a:xfrm>
            <a:off x="628650" y="4520565"/>
            <a:ext cx="7886700" cy="1325563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en-AU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61305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BD02A-20FC-4FE8-AEF1-37945892B21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05/09/2017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96263-90C4-4DF1-8548-A7AA9479B53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67439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BD02A-20FC-4FE8-AEF1-37945892B21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05/09/2017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96263-90C4-4DF1-8548-A7AA9479B53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51067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BD02A-20FC-4FE8-AEF1-37945892B21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05/09/2017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96263-90C4-4DF1-8548-A7AA9479B53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51728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BD02A-20FC-4FE8-AEF1-37945892B21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05/09/2017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96263-90C4-4DF1-8548-A7AA9479B53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6558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BD02A-20FC-4FE8-AEF1-37945892B21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05/09/2017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96263-90C4-4DF1-8548-A7AA9479B53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10186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BD02A-20FC-4FE8-AEF1-37945892B21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05/09/2017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96263-90C4-4DF1-8548-A7AA9479B53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29879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627"/>
          <a:stretch/>
        </p:blipFill>
        <p:spPr>
          <a:xfrm>
            <a:off x="0" y="-6236"/>
            <a:ext cx="9144000" cy="13320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 userDrawn="1"/>
        </p:nvSpPr>
        <p:spPr>
          <a:xfrm>
            <a:off x="0" y="-9315"/>
            <a:ext cx="9143999" cy="1335079"/>
          </a:xfrm>
          <a:prstGeom prst="rect">
            <a:avLst/>
          </a:prstGeom>
          <a:gradFill>
            <a:gsLst>
              <a:gs pos="35000">
                <a:srgbClr val="5A93AB">
                  <a:alpha val="76000"/>
                </a:srgbClr>
              </a:gs>
              <a:gs pos="98000">
                <a:srgbClr val="346681">
                  <a:alpha val="94000"/>
                </a:srgbClr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15151" y="-9315"/>
            <a:ext cx="2228850" cy="1335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2117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627"/>
          <a:stretch/>
        </p:blipFill>
        <p:spPr>
          <a:xfrm>
            <a:off x="0" y="-6236"/>
            <a:ext cx="9144000" cy="13320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 userDrawn="1"/>
        </p:nvSpPr>
        <p:spPr>
          <a:xfrm>
            <a:off x="0" y="-9315"/>
            <a:ext cx="9143999" cy="1335079"/>
          </a:xfrm>
          <a:prstGeom prst="rect">
            <a:avLst/>
          </a:prstGeom>
          <a:gradFill>
            <a:gsLst>
              <a:gs pos="35000">
                <a:srgbClr val="5A93AB">
                  <a:alpha val="76000"/>
                </a:srgbClr>
              </a:gs>
              <a:gs pos="98000">
                <a:srgbClr val="346681">
                  <a:alpha val="94000"/>
                </a:srgbClr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15151" y="-9315"/>
            <a:ext cx="2228850" cy="1335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6584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627"/>
          <a:stretch/>
        </p:blipFill>
        <p:spPr>
          <a:xfrm>
            <a:off x="0" y="-6236"/>
            <a:ext cx="9144000" cy="13320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 userDrawn="1"/>
        </p:nvSpPr>
        <p:spPr>
          <a:xfrm>
            <a:off x="0" y="-9315"/>
            <a:ext cx="9143999" cy="1335079"/>
          </a:xfrm>
          <a:prstGeom prst="rect">
            <a:avLst/>
          </a:prstGeom>
          <a:gradFill>
            <a:gsLst>
              <a:gs pos="35000">
                <a:srgbClr val="5A93AB">
                  <a:alpha val="76000"/>
                </a:srgbClr>
              </a:gs>
              <a:gs pos="98000">
                <a:srgbClr val="346681">
                  <a:alpha val="94000"/>
                </a:srgbClr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15151" y="-9315"/>
            <a:ext cx="2228850" cy="1335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063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627"/>
          <a:stretch/>
        </p:blipFill>
        <p:spPr>
          <a:xfrm>
            <a:off x="0" y="-6236"/>
            <a:ext cx="9144000" cy="13320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 userDrawn="1"/>
        </p:nvSpPr>
        <p:spPr>
          <a:xfrm>
            <a:off x="0" y="-9315"/>
            <a:ext cx="9143999" cy="1335079"/>
          </a:xfrm>
          <a:prstGeom prst="rect">
            <a:avLst/>
          </a:prstGeom>
          <a:gradFill>
            <a:gsLst>
              <a:gs pos="35000">
                <a:srgbClr val="5A93AB">
                  <a:alpha val="76000"/>
                </a:srgbClr>
              </a:gs>
              <a:gs pos="98000">
                <a:srgbClr val="346681">
                  <a:alpha val="94000"/>
                </a:srgbClr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15151" y="-9315"/>
            <a:ext cx="2228850" cy="1335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5207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BD02A-20FC-4FE8-AEF1-37945892B21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05/09/2017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96263-90C4-4DF1-8548-A7AA9479B53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44968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BD02A-20FC-4FE8-AEF1-37945892B21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05/09/2017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96263-90C4-4DF1-8548-A7AA9479B53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09078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BD02A-20FC-4FE8-AEF1-37945892B21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05/09/2017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96263-90C4-4DF1-8548-A7AA9479B53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35171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BD02A-20FC-4FE8-AEF1-37945892B21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05/09/2017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96263-90C4-4DF1-8548-A7AA9479B53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56185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BD02A-20FC-4FE8-AEF1-37945892B21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05/09/2017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96263-90C4-4DF1-8548-A7AA9479B53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36152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6871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</p:sldLayoutIdLst>
  <p:timing>
    <p:tnLst>
      <p:par>
        <p:cTn id="1" dur="indefinite" restart="never" nodeType="tmRoot"/>
      </p:par>
    </p:tnLst>
  </p:timing>
  <p:txStyles>
    <p:titleStyle>
      <a:lvl1pPr algn="l" defTabSz="457189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/>
          <a:ea typeface="+mj-ea"/>
          <a:cs typeface="Arial"/>
        </a:defRPr>
      </a:lvl1pPr>
      <a:lvl2pPr algn="l" defTabSz="457189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2pPr>
      <a:lvl3pPr algn="l" defTabSz="457189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3pPr>
      <a:lvl4pPr algn="l" defTabSz="457189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4pPr>
      <a:lvl5pPr algn="l" defTabSz="457189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5pPr>
      <a:lvl6pPr marL="457189" algn="l" defTabSz="457189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6pPr>
      <a:lvl7pPr marL="914377" algn="l" defTabSz="457189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7pPr>
      <a:lvl8pPr marL="1371566" algn="l" defTabSz="457189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8pPr>
      <a:lvl9pPr marL="1828754" algn="l" defTabSz="457189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891" indent="-342891" algn="l" defTabSz="457189" rtl="0" eaLnBrk="0" fontAlgn="base" hangingPunct="0">
        <a:spcBef>
          <a:spcPct val="20000"/>
        </a:spcBef>
        <a:spcAft>
          <a:spcPct val="0"/>
        </a:spcAft>
        <a:defRPr sz="2000" kern="1200">
          <a:solidFill>
            <a:schemeClr val="tx1"/>
          </a:solidFill>
          <a:latin typeface="Arial"/>
          <a:ea typeface="+mn-ea"/>
          <a:cs typeface="Arial"/>
        </a:defRPr>
      </a:lvl1pPr>
      <a:lvl2pPr marL="742932" indent="-285744" algn="l" defTabSz="457189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Arial"/>
          <a:ea typeface="+mn-ea"/>
          <a:cs typeface="Arial"/>
        </a:defRPr>
      </a:lvl2pPr>
      <a:lvl3pPr marL="1142971" indent="-228594" algn="l" defTabSz="457189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Arial"/>
          <a:ea typeface="+mn-ea"/>
          <a:cs typeface="Arial"/>
        </a:defRPr>
      </a:lvl3pPr>
      <a:lvl4pPr marL="1600160" indent="-228594" algn="l" defTabSz="457189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400" kern="1200">
          <a:solidFill>
            <a:schemeClr val="tx1"/>
          </a:solidFill>
          <a:latin typeface="Arial"/>
          <a:ea typeface="+mn-ea"/>
          <a:cs typeface="Arial"/>
        </a:defRPr>
      </a:lvl4pPr>
      <a:lvl5pPr marL="2057349" indent="-228594" algn="l" defTabSz="457189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chemeClr val="tx1"/>
          </a:solidFill>
          <a:latin typeface="Arial"/>
          <a:ea typeface="+mn-ea"/>
          <a:cs typeface="Arial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4BD02A-20FC-4FE8-AEF1-37945892B21E}" type="datetimeFigureOut">
              <a:rPr lang="en-GB" smtClean="0">
                <a:solidFill>
                  <a:prstClr val="black">
                    <a:tint val="75000"/>
                  </a:prstClr>
                </a:solidFill>
                <a:cs typeface="Arial" charset="0"/>
              </a:rPr>
              <a:pPr/>
              <a:t>05/09/2017</a:t>
            </a:fld>
            <a:endParaRPr lang="en-GB" dirty="0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596263-90C4-4DF1-8548-A7AA9479B534}" type="slidenum">
              <a:rPr lang="en-GB" smtClean="0">
                <a:solidFill>
                  <a:prstClr val="black">
                    <a:tint val="75000"/>
                  </a:prstClr>
                </a:solidFill>
                <a:cs typeface="Arial" charset="0"/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158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-2" y="2803433"/>
            <a:ext cx="9143999" cy="667540"/>
          </a:xfrm>
          <a:prstGeom prst="rect">
            <a:avLst/>
          </a:prstGeom>
          <a:gradFill flip="none" rotWithShape="1">
            <a:gsLst>
              <a:gs pos="35000">
                <a:srgbClr val="5A93AB"/>
              </a:gs>
              <a:gs pos="98000">
                <a:srgbClr val="346681">
                  <a:alpha val="94000"/>
                </a:srgbClr>
              </a:gs>
            </a:gsLst>
            <a:lin ang="108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195" name="Text Placeholder 109"/>
          <p:cNvSpPr>
            <a:spLocks noGrp="1"/>
          </p:cNvSpPr>
          <p:nvPr>
            <p:ph type="body" sz="quarter" idx="4294967295"/>
          </p:nvPr>
        </p:nvSpPr>
        <p:spPr>
          <a:xfrm>
            <a:off x="4044779" y="3221513"/>
            <a:ext cx="4308390" cy="304800"/>
          </a:xfrm>
          <a:prstGeom prst="rect">
            <a:avLst/>
          </a:prstGeom>
        </p:spPr>
        <p:txBody>
          <a:bodyPr/>
          <a:lstStyle/>
          <a:p>
            <a:pPr marL="0" indent="0" algn="r" eaLnBrk="1" hangingPunct="1"/>
            <a:r>
              <a:rPr lang="en-US" sz="18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29 October 2017</a:t>
            </a:r>
          </a:p>
        </p:txBody>
      </p:sp>
      <p:sp>
        <p:nvSpPr>
          <p:cNvPr id="9" name="Text Placeholder 109"/>
          <p:cNvSpPr txBox="1">
            <a:spLocks/>
          </p:cNvSpPr>
          <p:nvPr/>
        </p:nvSpPr>
        <p:spPr>
          <a:xfrm>
            <a:off x="537307" y="3239026"/>
            <a:ext cx="5105847" cy="304800"/>
          </a:xfrm>
          <a:prstGeom prst="rect">
            <a:avLst/>
          </a:prstGeom>
        </p:spPr>
        <p:txBody>
          <a:bodyPr/>
          <a:lstStyle>
            <a:lvl1pPr marL="342891" indent="-342891" algn="l" defTabSz="457189" rtl="0" eaLnBrk="0" fontAlgn="base" hangingPunct="0">
              <a:spcBef>
                <a:spcPct val="2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32" indent="-285744" algn="l" defTabSz="457189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2971" indent="-228594" algn="l" defTabSz="457189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160" indent="-228594" algn="l" defTabSz="457189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349" indent="-228594" algn="l" defTabSz="457189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537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/>
            <a:r>
              <a:rPr lang="en-US" sz="1800" dirty="0" smtClean="0">
                <a:solidFill>
                  <a:prstClr val="white"/>
                </a:solidFill>
                <a:latin typeface="Arial" charset="0"/>
                <a:cs typeface="Arial" charset="0"/>
              </a:rPr>
              <a:t>GRA Council meeting, Tsukuba</a:t>
            </a:r>
          </a:p>
        </p:txBody>
      </p:sp>
      <p:sp>
        <p:nvSpPr>
          <p:cNvPr id="17" name="Rectangle 16"/>
          <p:cNvSpPr/>
          <p:nvPr/>
        </p:nvSpPr>
        <p:spPr>
          <a:xfrm>
            <a:off x="0" y="-9315"/>
            <a:ext cx="9143999" cy="3120034"/>
          </a:xfrm>
          <a:prstGeom prst="rect">
            <a:avLst/>
          </a:prstGeom>
          <a:gradFill>
            <a:gsLst>
              <a:gs pos="0">
                <a:srgbClr val="5A93AB">
                  <a:alpha val="78000"/>
                </a:srgbClr>
              </a:gs>
              <a:gs pos="62000">
                <a:srgbClr val="346681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0803" y="-2"/>
            <a:ext cx="5193197" cy="311072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1208" y="3137203"/>
            <a:ext cx="8921577" cy="36009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US" sz="4400" b="1" dirty="0" smtClean="0">
              <a:solidFill>
                <a:prstClr val="white"/>
              </a:solidFill>
              <a:cs typeface="Arial" charset="0"/>
            </a:endParaRP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 dirty="0" smtClean="0">
                <a:solidFill>
                  <a:prstClr val="white"/>
                </a:solidFill>
                <a:cs typeface="Arial" charset="0"/>
              </a:rPr>
              <a:t>Research </a:t>
            </a:r>
            <a:r>
              <a:rPr lang="en-US" sz="4400" b="1" dirty="0">
                <a:solidFill>
                  <a:prstClr val="white"/>
                </a:solidFill>
                <a:cs typeface="Arial" charset="0"/>
              </a:rPr>
              <a:t>Group </a:t>
            </a: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 dirty="0">
                <a:solidFill>
                  <a:prstClr val="white"/>
                </a:solidFill>
                <a:cs typeface="Arial" charset="0"/>
              </a:rPr>
              <a:t>Co-chairs’ Report</a:t>
            </a: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white"/>
              </a:solidFill>
              <a:cs typeface="Arial" charset="0"/>
            </a:endParaRP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prstClr val="white"/>
                </a:solidFill>
                <a:cs typeface="Arial" charset="0"/>
              </a:rPr>
              <a:t>Martin Scholten, Harry Clark, Kazuyuki Yagi, Gonzalo Zorrilla, Jane Johnson, Ladislau Martin-Neto, </a:t>
            </a:r>
            <a:r>
              <a:rPr lang="en-US" sz="2400" dirty="0" smtClean="0">
                <a:solidFill>
                  <a:prstClr val="white"/>
                </a:solidFill>
                <a:cs typeface="Arial" charset="0"/>
              </a:rPr>
              <a:t>Rosa Mosquera-Losada, Jean-Francois </a:t>
            </a:r>
            <a:r>
              <a:rPr lang="en-US" sz="2400" dirty="0">
                <a:solidFill>
                  <a:prstClr val="white"/>
                </a:solidFill>
                <a:cs typeface="Arial" charset="0"/>
              </a:rPr>
              <a:t>Soussana, Brian McConkey, Lee Nelson</a:t>
            </a:r>
          </a:p>
        </p:txBody>
      </p:sp>
    </p:spTree>
    <p:extLst>
      <p:ext uri="{BB962C8B-B14F-4D97-AF65-F5344CB8AC3E}">
        <p14:creationId xmlns:p14="http://schemas.microsoft.com/office/powerpoint/2010/main" val="998480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/>
          </p:cNvSpPr>
          <p:nvPr/>
        </p:nvSpPr>
        <p:spPr bwMode="auto">
          <a:xfrm>
            <a:off x="457201" y="260648"/>
            <a:ext cx="6198577" cy="963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ts val="2800"/>
              </a:lnSpc>
            </a:pPr>
            <a:r>
              <a:rPr lang="en-NZ" sz="2600" b="1" dirty="0" smtClean="0">
                <a:solidFill>
                  <a:prstClr val="white"/>
                </a:solidFill>
                <a:latin typeface="Century Gothic" pitchFamily="34" charset="0"/>
                <a:cs typeface="Arial" charset="0"/>
              </a:rPr>
              <a:t>Research Group requests to Council</a:t>
            </a:r>
          </a:p>
          <a:p>
            <a:pPr>
              <a:lnSpc>
                <a:spcPts val="2800"/>
              </a:lnSpc>
            </a:pPr>
            <a:r>
              <a:rPr lang="en-GB" sz="2600" b="1" dirty="0" smtClean="0">
                <a:solidFill>
                  <a:prstClr val="white"/>
                </a:solidFill>
                <a:latin typeface="Century Gothic" pitchFamily="34" charset="0"/>
                <a:cs typeface="Arial" charset="0"/>
              </a:rPr>
              <a:t>Supporting Capability Building</a:t>
            </a:r>
            <a:endParaRPr lang="en-NZ" sz="2600" b="1" dirty="0" smtClean="0">
              <a:solidFill>
                <a:prstClr val="white"/>
              </a:solidFill>
              <a:latin typeface="Century Gothic" pitchFamily="34" charset="0"/>
              <a:cs typeface="Arial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4337" y="1335329"/>
            <a:ext cx="2765826" cy="155624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47731" y="3002594"/>
            <a:ext cx="8377706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Understanding ‘need’ is critical and is especially important now due to the influx of new Members.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Co-chairs will work with the Secretariat to develop an inventory of needs; your involvement is critical if we are to better deliver to your needs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Resourcing is critical for the RGs to undertake capability development – too few Member countries are providing the resources necessary for all RGs to undertake capability building activities (LRG is an exception &amp; acknowledges strong NZ support)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Research groups working to develop a more integrated cross-group approach to capability building e.g. regional workshops covering all aspects of MRV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You can help - facilitate the recruitment of experts &amp; provide support; host meetings for GRA integrated workshops; provide fellowships to link capability development with flagship projects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72276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/>
          </p:cNvSpPr>
          <p:nvPr/>
        </p:nvSpPr>
        <p:spPr bwMode="auto">
          <a:xfrm>
            <a:off x="457201" y="260648"/>
            <a:ext cx="6198577" cy="963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ts val="2800"/>
              </a:lnSpc>
            </a:pPr>
            <a:r>
              <a:rPr lang="en-NZ" sz="2600" b="1" dirty="0" smtClean="0">
                <a:solidFill>
                  <a:prstClr val="white"/>
                </a:solidFill>
                <a:latin typeface="Century Gothic" pitchFamily="34" charset="0"/>
                <a:cs typeface="Arial" charset="0"/>
              </a:rPr>
              <a:t>Research Group requests to Partners</a:t>
            </a:r>
          </a:p>
          <a:p>
            <a:pPr>
              <a:lnSpc>
                <a:spcPts val="2800"/>
              </a:lnSpc>
            </a:pPr>
            <a:r>
              <a:rPr lang="en-GB" sz="2600" b="1" dirty="0" smtClean="0">
                <a:solidFill>
                  <a:prstClr val="white"/>
                </a:solidFill>
                <a:latin typeface="Century Gothic" pitchFamily="34" charset="0"/>
                <a:cs typeface="Arial" charset="0"/>
              </a:rPr>
              <a:t>Co-create more Impact</a:t>
            </a:r>
            <a:endParaRPr lang="en-NZ" sz="2600" b="1" dirty="0" smtClean="0">
              <a:solidFill>
                <a:prstClr val="white"/>
              </a:solidFill>
              <a:latin typeface="Century Gothic" pitchFamily="34" charset="0"/>
              <a:cs typeface="Arial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8647" y="1444898"/>
            <a:ext cx="3189094" cy="179440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42667" y="3587031"/>
            <a:ext cx="739943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Greater Partner involvement is critical especially for the success of flagship projects and capability building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GRA need to seek opportunities to co-create better global activities and programmes - partner &amp; build on existing initiatives, co-develop new initiatives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53852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/>
          </p:cNvSpPr>
          <p:nvPr/>
        </p:nvSpPr>
        <p:spPr bwMode="auto">
          <a:xfrm>
            <a:off x="457201" y="260648"/>
            <a:ext cx="6198577" cy="963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ts val="2800"/>
              </a:lnSpc>
            </a:pPr>
            <a:r>
              <a:rPr lang="en-NZ" sz="2600" b="1" dirty="0" smtClean="0">
                <a:solidFill>
                  <a:prstClr val="white"/>
                </a:solidFill>
                <a:latin typeface="Century Gothic" pitchFamily="34" charset="0"/>
                <a:cs typeface="Arial" charset="0"/>
              </a:rPr>
              <a:t>Research Group requests to Council</a:t>
            </a:r>
          </a:p>
          <a:p>
            <a:pPr>
              <a:lnSpc>
                <a:spcPts val="2800"/>
              </a:lnSpc>
            </a:pPr>
            <a:r>
              <a:rPr lang="en-GB" sz="2600" b="1" dirty="0" smtClean="0">
                <a:solidFill>
                  <a:prstClr val="white"/>
                </a:solidFill>
                <a:latin typeface="Century Gothic" pitchFamily="34" charset="0"/>
                <a:cs typeface="Arial" charset="0"/>
              </a:rPr>
              <a:t>Additional Questions</a:t>
            </a:r>
            <a:endParaRPr lang="en-NZ" sz="2600" b="1" dirty="0" smtClean="0">
              <a:solidFill>
                <a:prstClr val="white"/>
              </a:solidFill>
              <a:latin typeface="Century Gothic" pitchFamily="34" charset="0"/>
              <a:cs typeface="Arial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8647" y="1444898"/>
            <a:ext cx="3189094" cy="179440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41158" y="3459892"/>
            <a:ext cx="588181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 smtClean="0"/>
              <a:t>What is the status of a GRA Scientific Conference?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 smtClean="0"/>
              <a:t>What is the status of support for the 4/1000 initiative?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17768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/>
          <p:cNvSpPr txBox="1"/>
          <p:nvPr/>
        </p:nvSpPr>
        <p:spPr>
          <a:xfrm>
            <a:off x="11240429" y="604396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0" name="Rectangle 2"/>
          <p:cNvSpPr txBox="1">
            <a:spLocks/>
          </p:cNvSpPr>
          <p:nvPr/>
        </p:nvSpPr>
        <p:spPr bwMode="auto">
          <a:xfrm>
            <a:off x="457201" y="360485"/>
            <a:ext cx="6198577" cy="963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ts val="2800"/>
              </a:lnSpc>
            </a:pPr>
            <a:r>
              <a:rPr lang="en-GB" sz="2800" b="1" dirty="0" smtClean="0">
                <a:solidFill>
                  <a:prstClr val="white"/>
                </a:solidFill>
                <a:latin typeface="Century Gothic" pitchFamily="34" charset="0"/>
                <a:cs typeface="Arial" charset="0"/>
              </a:rPr>
              <a:t>DISCUSSION</a:t>
            </a:r>
            <a:endParaRPr lang="en-GB" sz="2800" b="1" dirty="0">
              <a:solidFill>
                <a:prstClr val="white"/>
              </a:solidFill>
              <a:latin typeface="Century Gothic" pitchFamily="34" charset="0"/>
              <a:cs typeface="Arial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35355"/>
            <a:ext cx="9047375" cy="5089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715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1240429" y="604396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0" name="Rectangle 2"/>
          <p:cNvSpPr txBox="1">
            <a:spLocks/>
          </p:cNvSpPr>
          <p:nvPr/>
        </p:nvSpPr>
        <p:spPr bwMode="auto">
          <a:xfrm>
            <a:off x="457201" y="360485"/>
            <a:ext cx="6198577" cy="963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ts val="2800"/>
              </a:lnSpc>
            </a:pPr>
            <a:r>
              <a:rPr lang="en-GB" sz="2800" b="1" dirty="0" smtClean="0">
                <a:solidFill>
                  <a:schemeClr val="tx2"/>
                </a:solidFill>
                <a:latin typeface="Century Gothic" pitchFamily="34" charset="0"/>
                <a:cs typeface="Arial" charset="0"/>
              </a:rPr>
              <a:t>Team of Co-Chairs with Chair 2017</a:t>
            </a:r>
            <a:endParaRPr lang="en-GB" sz="2800" b="1" dirty="0">
              <a:solidFill>
                <a:schemeClr val="tx2"/>
              </a:solidFill>
              <a:latin typeface="Century Gothic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8614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/>
          <p:cNvSpPr txBox="1"/>
          <p:nvPr/>
        </p:nvSpPr>
        <p:spPr>
          <a:xfrm>
            <a:off x="11240429" y="604396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0" name="Rectangle 2"/>
          <p:cNvSpPr txBox="1">
            <a:spLocks/>
          </p:cNvSpPr>
          <p:nvPr/>
        </p:nvSpPr>
        <p:spPr bwMode="auto">
          <a:xfrm>
            <a:off x="457201" y="360485"/>
            <a:ext cx="6198577" cy="963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ts val="2800"/>
              </a:lnSpc>
            </a:pPr>
            <a:r>
              <a:rPr lang="en-GB" sz="2800" b="1" dirty="0" smtClean="0">
                <a:solidFill>
                  <a:prstClr val="white"/>
                </a:solidFill>
                <a:latin typeface="Century Gothic" pitchFamily="34" charset="0"/>
                <a:cs typeface="Arial" charset="0"/>
              </a:rPr>
              <a:t>Research Groups</a:t>
            </a:r>
            <a:endParaRPr lang="en-GB" sz="2800" b="1" dirty="0">
              <a:solidFill>
                <a:prstClr val="white"/>
              </a:solidFill>
              <a:latin typeface="Century Gothic" pitchFamily="34" charset="0"/>
              <a:cs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59" b="5423"/>
          <a:stretch/>
        </p:blipFill>
        <p:spPr>
          <a:xfrm>
            <a:off x="716693" y="1324144"/>
            <a:ext cx="7821890" cy="533328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1491" y="2695576"/>
            <a:ext cx="669060" cy="445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139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/>
          <p:cNvSpPr txBox="1"/>
          <p:nvPr/>
        </p:nvSpPr>
        <p:spPr>
          <a:xfrm>
            <a:off x="11240429" y="604396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0" name="Rectangle 2"/>
          <p:cNvSpPr txBox="1">
            <a:spLocks/>
          </p:cNvSpPr>
          <p:nvPr/>
        </p:nvSpPr>
        <p:spPr bwMode="auto">
          <a:xfrm>
            <a:off x="457201" y="360485"/>
            <a:ext cx="6198577" cy="963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ts val="2800"/>
              </a:lnSpc>
            </a:pPr>
            <a:r>
              <a:rPr lang="en-GB" sz="2800" b="1" dirty="0" smtClean="0">
                <a:solidFill>
                  <a:prstClr val="white"/>
                </a:solidFill>
                <a:latin typeface="Century Gothic" pitchFamily="34" charset="0"/>
                <a:cs typeface="Arial" charset="0"/>
              </a:rPr>
              <a:t>Outline of Work 2011-2016</a:t>
            </a:r>
            <a:endParaRPr lang="en-GB" sz="2800" b="1" dirty="0">
              <a:solidFill>
                <a:prstClr val="white"/>
              </a:solidFill>
              <a:latin typeface="Century Gothic" pitchFamily="34" charset="0"/>
              <a:cs typeface="Arial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118" y="1326002"/>
            <a:ext cx="7737932" cy="5803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2008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/>
          <p:cNvSpPr txBox="1"/>
          <p:nvPr/>
        </p:nvSpPr>
        <p:spPr>
          <a:xfrm>
            <a:off x="11240429" y="604396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0" name="Rectangle 2"/>
          <p:cNvSpPr txBox="1">
            <a:spLocks/>
          </p:cNvSpPr>
          <p:nvPr/>
        </p:nvSpPr>
        <p:spPr bwMode="auto">
          <a:xfrm>
            <a:off x="457201" y="360485"/>
            <a:ext cx="6198577" cy="963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ts val="2800"/>
              </a:lnSpc>
            </a:pPr>
            <a:r>
              <a:rPr lang="en-GB" sz="2800" b="1" dirty="0" smtClean="0">
                <a:solidFill>
                  <a:prstClr val="white"/>
                </a:solidFill>
                <a:latin typeface="Century Gothic" pitchFamily="34" charset="0"/>
                <a:cs typeface="Arial" charset="0"/>
              </a:rPr>
              <a:t>Outline of Work updated 2017+</a:t>
            </a:r>
            <a:endParaRPr lang="en-GB" sz="2800" b="1" dirty="0">
              <a:solidFill>
                <a:prstClr val="white"/>
              </a:solidFill>
              <a:latin typeface="Century Gothic" pitchFamily="34" charset="0"/>
              <a:cs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908" y="1714259"/>
            <a:ext cx="8101913" cy="4557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15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/>
          <p:cNvSpPr txBox="1"/>
          <p:nvPr/>
        </p:nvSpPr>
        <p:spPr>
          <a:xfrm>
            <a:off x="11240429" y="604396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0" name="Rectangle 2"/>
          <p:cNvSpPr txBox="1">
            <a:spLocks/>
          </p:cNvSpPr>
          <p:nvPr/>
        </p:nvSpPr>
        <p:spPr bwMode="auto">
          <a:xfrm>
            <a:off x="457201" y="360485"/>
            <a:ext cx="6198577" cy="963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ts val="2800"/>
              </a:lnSpc>
            </a:pPr>
            <a:r>
              <a:rPr lang="en-GB" sz="2800" b="1" dirty="0" smtClean="0">
                <a:solidFill>
                  <a:prstClr val="white"/>
                </a:solidFill>
                <a:latin typeface="Century Gothic" pitchFamily="34" charset="0"/>
                <a:cs typeface="Arial" charset="0"/>
              </a:rPr>
              <a:t>Impact driven!</a:t>
            </a:r>
            <a:endParaRPr lang="en-GB" sz="2800" b="1" dirty="0">
              <a:solidFill>
                <a:prstClr val="white"/>
              </a:solidFill>
              <a:latin typeface="Century Gothic" pitchFamily="34" charset="0"/>
              <a:cs typeface="Arial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35355"/>
            <a:ext cx="9047375" cy="5089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762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3112537"/>
            <a:ext cx="9143999" cy="667540"/>
          </a:xfrm>
          <a:prstGeom prst="rect">
            <a:avLst/>
          </a:prstGeom>
          <a:gradFill flip="none" rotWithShape="1">
            <a:gsLst>
              <a:gs pos="35000">
                <a:srgbClr val="5A93AB"/>
              </a:gs>
              <a:gs pos="98000">
                <a:srgbClr val="346681">
                  <a:alpha val="94000"/>
                </a:srgbClr>
              </a:gs>
            </a:gsLst>
            <a:lin ang="108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195" name="Text Placeholder 109"/>
          <p:cNvSpPr>
            <a:spLocks noGrp="1"/>
          </p:cNvSpPr>
          <p:nvPr>
            <p:ph type="body" sz="quarter" idx="4294967295"/>
          </p:nvPr>
        </p:nvSpPr>
        <p:spPr>
          <a:xfrm>
            <a:off x="4044779" y="3221513"/>
            <a:ext cx="4308390" cy="304800"/>
          </a:xfrm>
          <a:prstGeom prst="rect">
            <a:avLst/>
          </a:prstGeom>
        </p:spPr>
        <p:txBody>
          <a:bodyPr/>
          <a:lstStyle/>
          <a:p>
            <a:pPr marL="0" indent="0" algn="r" eaLnBrk="1" hangingPunct="1"/>
            <a:r>
              <a:rPr lang="en-US" sz="18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29</a:t>
            </a:r>
            <a:r>
              <a:rPr lang="en-US" sz="1800" dirty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US" sz="18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August 2017</a:t>
            </a:r>
          </a:p>
        </p:txBody>
      </p:sp>
      <p:sp>
        <p:nvSpPr>
          <p:cNvPr id="9" name="Text Placeholder 109"/>
          <p:cNvSpPr txBox="1">
            <a:spLocks/>
          </p:cNvSpPr>
          <p:nvPr/>
        </p:nvSpPr>
        <p:spPr>
          <a:xfrm>
            <a:off x="537307" y="3239026"/>
            <a:ext cx="5105847" cy="304800"/>
          </a:xfrm>
          <a:prstGeom prst="rect">
            <a:avLst/>
          </a:prstGeom>
        </p:spPr>
        <p:txBody>
          <a:bodyPr/>
          <a:lstStyle>
            <a:lvl1pPr marL="342891" indent="-342891" algn="l" defTabSz="457189" rtl="0" eaLnBrk="0" fontAlgn="base" hangingPunct="0">
              <a:spcBef>
                <a:spcPct val="2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32" indent="-285744" algn="l" defTabSz="457189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2971" indent="-228594" algn="l" defTabSz="457189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160" indent="-228594" algn="l" defTabSz="457189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349" indent="-228594" algn="l" defTabSz="457189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537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/>
            <a:r>
              <a:rPr lang="en-US" sz="1800" dirty="0" smtClean="0">
                <a:solidFill>
                  <a:prstClr val="white"/>
                </a:solidFill>
                <a:latin typeface="Arial" charset="0"/>
                <a:cs typeface="Arial" charset="0"/>
              </a:rPr>
              <a:t>GRA Council meeting, Tsukuba</a:t>
            </a:r>
          </a:p>
        </p:txBody>
      </p:sp>
      <p:sp>
        <p:nvSpPr>
          <p:cNvPr id="17" name="Rectangle 16"/>
          <p:cNvSpPr/>
          <p:nvPr/>
        </p:nvSpPr>
        <p:spPr>
          <a:xfrm>
            <a:off x="0" y="-9315"/>
            <a:ext cx="9143999" cy="3120034"/>
          </a:xfrm>
          <a:prstGeom prst="rect">
            <a:avLst/>
          </a:prstGeom>
          <a:gradFill>
            <a:gsLst>
              <a:gs pos="0">
                <a:srgbClr val="5A93AB">
                  <a:alpha val="78000"/>
                </a:srgbClr>
              </a:gs>
              <a:gs pos="62000">
                <a:srgbClr val="346681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0803" y="-2"/>
            <a:ext cx="5193197" cy="311072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37307" y="4520123"/>
            <a:ext cx="8036123" cy="144655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 dirty="0">
                <a:solidFill>
                  <a:prstClr val="white"/>
                </a:solidFill>
                <a:cs typeface="Arial" charset="0"/>
              </a:rPr>
              <a:t>Joint Research Group Recommendations</a:t>
            </a:r>
          </a:p>
        </p:txBody>
      </p:sp>
    </p:spTree>
    <p:extLst>
      <p:ext uri="{BB962C8B-B14F-4D97-AF65-F5344CB8AC3E}">
        <p14:creationId xmlns:p14="http://schemas.microsoft.com/office/powerpoint/2010/main" val="780528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4120" y="1339403"/>
            <a:ext cx="2312251" cy="1301031"/>
          </a:xfrm>
          <a:prstGeom prst="rect">
            <a:avLst/>
          </a:prstGeom>
        </p:spPr>
      </p:pic>
      <p:sp>
        <p:nvSpPr>
          <p:cNvPr id="6" name="Rectangle 2"/>
          <p:cNvSpPr txBox="1">
            <a:spLocks/>
          </p:cNvSpPr>
          <p:nvPr/>
        </p:nvSpPr>
        <p:spPr bwMode="auto">
          <a:xfrm>
            <a:off x="457201" y="260648"/>
            <a:ext cx="6198577" cy="963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ts val="2800"/>
              </a:lnSpc>
            </a:pPr>
            <a:r>
              <a:rPr lang="en-NZ" sz="2600" b="1" dirty="0" smtClean="0">
                <a:solidFill>
                  <a:prstClr val="white"/>
                </a:solidFill>
                <a:latin typeface="Century Gothic" pitchFamily="34" charset="0"/>
                <a:cs typeface="Arial" charset="0"/>
              </a:rPr>
              <a:t>Research Group requests to Council</a:t>
            </a:r>
          </a:p>
          <a:p>
            <a:pPr>
              <a:lnSpc>
                <a:spcPts val="2800"/>
              </a:lnSpc>
            </a:pPr>
            <a:r>
              <a:rPr lang="en-GB" sz="2600" b="1" dirty="0" smtClean="0">
                <a:solidFill>
                  <a:prstClr val="white"/>
                </a:solidFill>
                <a:latin typeface="Century Gothic" pitchFamily="34" charset="0"/>
                <a:cs typeface="Arial" charset="0"/>
              </a:rPr>
              <a:t>Supporting the Co-Chairs &amp; Networks</a:t>
            </a:r>
            <a:endParaRPr lang="en-NZ" sz="2600" b="1" dirty="0" smtClean="0">
              <a:solidFill>
                <a:prstClr val="white"/>
              </a:solidFill>
              <a:latin typeface="Century Gothic" pitchFamily="34" charset="0"/>
              <a:cs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7730" y="2755530"/>
            <a:ext cx="862884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Acknowledge the support already provided by those countries undertaking co-chairing roles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Increased membership &amp; responsibilities (e.g. flagships) is placing increasing demands on the co-chairs’ time. For some co-chairs the workload is becoming unsustainable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Provide time &amp; staff &amp; budget to co-chairs; concept of co-chair ‘teams’ not just co-chairs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The Livestock &amp; Paddy </a:t>
            </a:r>
            <a:r>
              <a:rPr lang="en-GB" dirty="0"/>
              <a:t>R</a:t>
            </a:r>
            <a:r>
              <a:rPr lang="en-GB" dirty="0" smtClean="0"/>
              <a:t>ice Group want to move to a tri-chairing arrangement; please consider volunteering to take up this role &amp; providing the necessary resources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Help make the RGs’ stronger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GB" dirty="0" smtClean="0"/>
              <a:t>Facilitate research organization to join networks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GB" dirty="0"/>
              <a:t>Facilitate </a:t>
            </a:r>
            <a:r>
              <a:rPr lang="en-GB" dirty="0" smtClean="0"/>
              <a:t>experts to </a:t>
            </a:r>
            <a:r>
              <a:rPr lang="en-GB" dirty="0"/>
              <a:t>join </a:t>
            </a:r>
            <a:r>
              <a:rPr lang="en-GB" dirty="0" smtClean="0"/>
              <a:t>networks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GB" dirty="0" smtClean="0"/>
              <a:t>Arrange and host facilities for regional hubs</a:t>
            </a:r>
          </a:p>
          <a:p>
            <a:endParaRPr lang="en-GB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38031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/>
          </p:cNvSpPr>
          <p:nvPr/>
        </p:nvSpPr>
        <p:spPr bwMode="auto">
          <a:xfrm>
            <a:off x="457201" y="260648"/>
            <a:ext cx="6198577" cy="963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ts val="2800"/>
              </a:lnSpc>
            </a:pPr>
            <a:r>
              <a:rPr lang="en-NZ" sz="2600" b="1" dirty="0" smtClean="0">
                <a:solidFill>
                  <a:prstClr val="white"/>
                </a:solidFill>
                <a:latin typeface="Century Gothic" pitchFamily="34" charset="0"/>
                <a:cs typeface="Arial" charset="0"/>
              </a:rPr>
              <a:t>Research Group requests to Council</a:t>
            </a:r>
          </a:p>
          <a:p>
            <a:pPr>
              <a:lnSpc>
                <a:spcPts val="2800"/>
              </a:lnSpc>
            </a:pPr>
            <a:r>
              <a:rPr lang="en-GB" sz="2600" b="1" dirty="0" smtClean="0">
                <a:solidFill>
                  <a:prstClr val="white"/>
                </a:solidFill>
                <a:latin typeface="Century Gothic" pitchFamily="34" charset="0"/>
                <a:cs typeface="Arial" charset="0"/>
              </a:rPr>
              <a:t>Supporting Flagship’s</a:t>
            </a:r>
            <a:endParaRPr lang="en-NZ" sz="2600" b="1" dirty="0" smtClean="0">
              <a:solidFill>
                <a:prstClr val="white"/>
              </a:solidFill>
              <a:latin typeface="Century Gothic" pitchFamily="34" charset="0"/>
              <a:cs typeface="Arial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8647" y="1444898"/>
            <a:ext cx="3189094" cy="179440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12124" y="3459892"/>
            <a:ext cx="841634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Co-chairs enthusiastically endorse the concept of flagships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The development of resourcing mechanisms is critical for success of the flagships; GHG Nexus &amp; Circasa initiative need to be supported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The co-chairs urge Members to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GB" dirty="0" smtClean="0"/>
              <a:t>Further develop joint </a:t>
            </a:r>
            <a:r>
              <a:rPr lang="en-GB" dirty="0"/>
              <a:t>programming initiatives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GB" dirty="0" smtClean="0"/>
              <a:t>Support Flagship proposals in competitive calls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GB" dirty="0" smtClean="0"/>
              <a:t>Provide direct support for involvement in flagships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GB" dirty="0" smtClean="0"/>
              <a:t>Suggest new flagship projects, especially those that can build on existing multi-partner initiatives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51329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 flip="none" rotWithShape="0">
          <a:gsLst>
            <a:gs pos="0">
              <a:schemeClr val="accent1">
                <a:tint val="100000"/>
                <a:shade val="100000"/>
                <a:satMod val="130000"/>
              </a:schemeClr>
            </a:gs>
            <a:gs pos="100000">
              <a:schemeClr val="accent1">
                <a:tint val="50000"/>
                <a:shade val="100000"/>
                <a:satMod val="350000"/>
              </a:schemeClr>
            </a:gs>
          </a:gsLst>
          <a:lin ang="16200000" scaled="0"/>
          <a:tileRect/>
        </a:gradFill>
      </a:spPr>
      <a:bodyPr rtlCol="0" anchor="ctr"/>
      <a:lstStyle>
        <a:defPPr algn="ctr">
          <a:defRPr>
            <a:solidFill>
              <a:schemeClr val="tx1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796</TotalTime>
  <Words>496</Words>
  <Application>Microsoft Office PowerPoint</Application>
  <PresentationFormat>On-screen Show (4:3)</PresentationFormat>
  <Paragraphs>90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Century Gothic</vt:lpstr>
      <vt:lpstr>Wingdings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MPI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Deborah Knox</dc:creator>
  <cp:lastModifiedBy>Deborah Knox</cp:lastModifiedBy>
  <cp:revision>28</cp:revision>
  <dcterms:created xsi:type="dcterms:W3CDTF">2017-07-14T02:44:03Z</dcterms:created>
  <dcterms:modified xsi:type="dcterms:W3CDTF">2017-09-05T06:56:16Z</dcterms:modified>
</cp:coreProperties>
</file>