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396" r:id="rId3"/>
    <p:sldId id="390" r:id="rId4"/>
    <p:sldId id="420" r:id="rId5"/>
    <p:sldId id="424" r:id="rId6"/>
    <p:sldId id="397" r:id="rId7"/>
    <p:sldId id="398" r:id="rId8"/>
    <p:sldId id="399" r:id="rId9"/>
    <p:sldId id="401" r:id="rId10"/>
    <p:sldId id="423" r:id="rId11"/>
    <p:sldId id="421" r:id="rId12"/>
    <p:sldId id="422" r:id="rId13"/>
    <p:sldId id="287" r:id="rId14"/>
  </p:sldIdLst>
  <p:sldSz cx="9144000" cy="6858000" type="screen4x3"/>
  <p:notesSz cx="6805613" cy="9939338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ndy Reisinger" initials="" lastIdx="1" clrIdx="0"/>
  <p:cmAuthor id="1" name="Sam" initials="S" lastIdx="8" clrIdx="1"/>
  <p:cmAuthor id="2" name="Blondie" initials="B" lastIdx="4" clrIdx="2"/>
  <p:cmAuthor id="3" name="knoxd" initials="DK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57994"/>
    <a:srgbClr val="E9EDF4"/>
    <a:srgbClr val="DFE1EF"/>
    <a:srgbClr val="FCFDFE"/>
    <a:srgbClr val="F9FBFD"/>
    <a:srgbClr val="006600"/>
    <a:srgbClr val="5A93AB"/>
    <a:srgbClr val="346681"/>
    <a:srgbClr val="006699"/>
    <a:srgbClr val="334A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601" autoAdjust="0"/>
    <p:restoredTop sz="93355" autoAdjust="0"/>
  </p:normalViewPr>
  <p:slideViewPr>
    <p:cSldViewPr snapToGrid="0" snapToObjects="1">
      <p:cViewPr varScale="1">
        <p:scale>
          <a:sx n="72" d="100"/>
          <a:sy n="72" d="100"/>
        </p:scale>
        <p:origin x="1064" y="2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250B01D-57E0-4E5C-926C-FEBBF2613BC9}" type="doc">
      <dgm:prSet loTypeId="urn:microsoft.com/office/officeart/2009/layout/CircleArrowProcess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fr-FR"/>
        </a:p>
      </dgm:t>
    </dgm:pt>
    <dgm:pt modelId="{07EB4FF0-31C9-4CB3-B9C4-98522B26609A}">
      <dgm:prSet phldrT="[Texte]"/>
      <dgm:spPr/>
      <dgm:t>
        <a:bodyPr/>
        <a:lstStyle/>
        <a:p>
          <a:r>
            <a:rPr lang="fr-FR" b="1" dirty="0" smtClean="0"/>
            <a:t>Grasslands</a:t>
          </a:r>
          <a:endParaRPr lang="fr-FR" b="1" dirty="0"/>
        </a:p>
      </dgm:t>
    </dgm:pt>
    <dgm:pt modelId="{14EFAD8D-81AE-45EF-894C-F4AD32A4B0D2}" type="parTrans" cxnId="{BD6A8D9C-8379-4597-AE03-C72778C33448}">
      <dgm:prSet/>
      <dgm:spPr/>
      <dgm:t>
        <a:bodyPr/>
        <a:lstStyle/>
        <a:p>
          <a:endParaRPr lang="fr-FR"/>
        </a:p>
      </dgm:t>
    </dgm:pt>
    <dgm:pt modelId="{8E137B40-C27B-49C1-91CF-FD1C35D54AF1}" type="sibTrans" cxnId="{BD6A8D9C-8379-4597-AE03-C72778C33448}">
      <dgm:prSet/>
      <dgm:spPr/>
      <dgm:t>
        <a:bodyPr/>
        <a:lstStyle/>
        <a:p>
          <a:endParaRPr lang="fr-FR"/>
        </a:p>
      </dgm:t>
    </dgm:pt>
    <dgm:pt modelId="{CC7F7CC9-6E8D-4BA7-B7C7-6C333CDEF589}">
      <dgm:prSet phldrT="[Texte]"/>
      <dgm:spPr/>
      <dgm:t>
        <a:bodyPr/>
        <a:lstStyle/>
        <a:p>
          <a:r>
            <a:rPr lang="fr-FR" b="1" dirty="0" smtClean="0"/>
            <a:t>Soil carbon</a:t>
          </a:r>
          <a:endParaRPr lang="fr-FR" b="1" dirty="0"/>
        </a:p>
      </dgm:t>
    </dgm:pt>
    <dgm:pt modelId="{E9D040C4-1F51-40CD-889F-02A67A555063}" type="parTrans" cxnId="{C322CFB8-9A79-4CEE-9BA1-BE5BAFDD5748}">
      <dgm:prSet/>
      <dgm:spPr/>
      <dgm:t>
        <a:bodyPr/>
        <a:lstStyle/>
        <a:p>
          <a:endParaRPr lang="fr-FR"/>
        </a:p>
      </dgm:t>
    </dgm:pt>
    <dgm:pt modelId="{DDEBE9FA-4E79-4105-845E-64C75A7A3598}" type="sibTrans" cxnId="{C322CFB8-9A79-4CEE-9BA1-BE5BAFDD5748}">
      <dgm:prSet/>
      <dgm:spPr/>
      <dgm:t>
        <a:bodyPr/>
        <a:lstStyle/>
        <a:p>
          <a:endParaRPr lang="fr-FR"/>
        </a:p>
      </dgm:t>
    </dgm:pt>
    <dgm:pt modelId="{20C9F07C-A5C3-49B7-A007-11E401F82779}">
      <dgm:prSet phldrT="[Texte]"/>
      <dgm:spPr/>
      <dgm:t>
        <a:bodyPr/>
        <a:lstStyle/>
        <a:p>
          <a:r>
            <a:rPr lang="fr-FR" b="1" dirty="0" smtClean="0"/>
            <a:t>Field</a:t>
          </a:r>
          <a:endParaRPr lang="fr-FR" b="1" dirty="0"/>
        </a:p>
      </dgm:t>
    </dgm:pt>
    <dgm:pt modelId="{1FBFD627-59B5-4D4E-91EB-95C88FA841F9}" type="parTrans" cxnId="{8A3F8F12-1FF8-4A6A-AFE2-1A66A65EAEBC}">
      <dgm:prSet/>
      <dgm:spPr/>
      <dgm:t>
        <a:bodyPr/>
        <a:lstStyle/>
        <a:p>
          <a:endParaRPr lang="fr-FR"/>
        </a:p>
      </dgm:t>
    </dgm:pt>
    <dgm:pt modelId="{DE3DB247-4EFE-4470-A290-062633538D13}" type="sibTrans" cxnId="{8A3F8F12-1FF8-4A6A-AFE2-1A66A65EAEBC}">
      <dgm:prSet/>
      <dgm:spPr/>
      <dgm:t>
        <a:bodyPr/>
        <a:lstStyle/>
        <a:p>
          <a:endParaRPr lang="fr-FR"/>
        </a:p>
      </dgm:t>
    </dgm:pt>
    <dgm:pt modelId="{8E2E2F54-B9EC-49F0-935A-E62F14E1B92A}">
      <dgm:prSet/>
      <dgm:spPr/>
      <dgm:t>
        <a:bodyPr/>
        <a:lstStyle/>
        <a:p>
          <a:r>
            <a:rPr lang="fr-FR" b="1" dirty="0" smtClean="0"/>
            <a:t>Farm, region</a:t>
          </a:r>
          <a:endParaRPr lang="fr-FR" b="1" dirty="0"/>
        </a:p>
      </dgm:t>
    </dgm:pt>
    <dgm:pt modelId="{41BC9B15-1429-4C17-9D3B-F4CF2A98ACC2}" type="parTrans" cxnId="{A8B07868-F54C-4DF9-A3A1-F7143726A357}">
      <dgm:prSet/>
      <dgm:spPr/>
      <dgm:t>
        <a:bodyPr/>
        <a:lstStyle/>
        <a:p>
          <a:endParaRPr lang="fr-FR"/>
        </a:p>
      </dgm:t>
    </dgm:pt>
    <dgm:pt modelId="{8A8851A3-7958-48AE-AC50-BC0A8361B47E}" type="sibTrans" cxnId="{A8B07868-F54C-4DF9-A3A1-F7143726A357}">
      <dgm:prSet/>
      <dgm:spPr/>
      <dgm:t>
        <a:bodyPr/>
        <a:lstStyle/>
        <a:p>
          <a:endParaRPr lang="fr-FR"/>
        </a:p>
      </dgm:t>
    </dgm:pt>
    <dgm:pt modelId="{3406B1B7-879E-437A-B066-F0B4D1F7A855}">
      <dgm:prSet/>
      <dgm:spPr/>
      <dgm:t>
        <a:bodyPr/>
        <a:lstStyle/>
        <a:p>
          <a:r>
            <a:rPr lang="fr-FR" b="1" dirty="0" smtClean="0"/>
            <a:t>Inventories</a:t>
          </a:r>
          <a:endParaRPr lang="fr-FR" b="1" dirty="0"/>
        </a:p>
      </dgm:t>
    </dgm:pt>
    <dgm:pt modelId="{CB173CD7-8884-4B70-98AA-A732476B6079}" type="parTrans" cxnId="{37B86FCA-FF33-4505-B17E-771CC294851E}">
      <dgm:prSet/>
      <dgm:spPr/>
      <dgm:t>
        <a:bodyPr/>
        <a:lstStyle/>
        <a:p>
          <a:endParaRPr lang="fr-FR"/>
        </a:p>
      </dgm:t>
    </dgm:pt>
    <dgm:pt modelId="{DE8DD0C0-ACF7-4263-8529-F4726922E415}" type="sibTrans" cxnId="{37B86FCA-FF33-4505-B17E-771CC294851E}">
      <dgm:prSet/>
      <dgm:spPr/>
      <dgm:t>
        <a:bodyPr/>
        <a:lstStyle/>
        <a:p>
          <a:endParaRPr lang="fr-FR"/>
        </a:p>
      </dgm:t>
    </dgm:pt>
    <dgm:pt modelId="{0F98E7D6-60B8-4DD3-9CBF-1D8BAE8FCCA8}" type="pres">
      <dgm:prSet presAssocID="{5250B01D-57E0-4E5C-926C-FEBBF2613BC9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fr-FR"/>
        </a:p>
      </dgm:t>
    </dgm:pt>
    <dgm:pt modelId="{750B66B0-53C7-44EA-8F0E-EBE56F3DF828}" type="pres">
      <dgm:prSet presAssocID="{07EB4FF0-31C9-4CB3-B9C4-98522B26609A}" presName="Accent1" presStyleCnt="0"/>
      <dgm:spPr/>
    </dgm:pt>
    <dgm:pt modelId="{CE2E5E87-4C61-4DD5-82BE-5E3C96CEEFDF}" type="pres">
      <dgm:prSet presAssocID="{07EB4FF0-31C9-4CB3-B9C4-98522B26609A}" presName="Accent" presStyleLbl="node1" presStyleIdx="0" presStyleCnt="5"/>
      <dgm:spPr/>
    </dgm:pt>
    <dgm:pt modelId="{D04BBD11-C386-42C8-894A-D940A4C0959C}" type="pres">
      <dgm:prSet presAssocID="{07EB4FF0-31C9-4CB3-B9C4-98522B26609A}" presName="Parent1" presStyleLbl="revTx" presStyleIdx="0" presStyleCnt="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38EF376-C85C-4190-95FF-DA20509E9D8E}" type="pres">
      <dgm:prSet presAssocID="{CC7F7CC9-6E8D-4BA7-B7C7-6C333CDEF589}" presName="Accent2" presStyleCnt="0"/>
      <dgm:spPr/>
    </dgm:pt>
    <dgm:pt modelId="{733AA73E-FE83-4601-AC5C-C849DBA27805}" type="pres">
      <dgm:prSet presAssocID="{CC7F7CC9-6E8D-4BA7-B7C7-6C333CDEF589}" presName="Accent" presStyleLbl="node1" presStyleIdx="1" presStyleCnt="5"/>
      <dgm:spPr/>
    </dgm:pt>
    <dgm:pt modelId="{110CB3A6-8371-408E-A611-46B3D460A91E}" type="pres">
      <dgm:prSet presAssocID="{CC7F7CC9-6E8D-4BA7-B7C7-6C333CDEF589}" presName="Parent2" presStyleLbl="revTx" presStyleIdx="1" presStyleCnt="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6C5A4EE-2AB2-460D-82F9-2ECD8D75A537}" type="pres">
      <dgm:prSet presAssocID="{20C9F07C-A5C3-49B7-A007-11E401F82779}" presName="Accent3" presStyleCnt="0"/>
      <dgm:spPr/>
    </dgm:pt>
    <dgm:pt modelId="{95E7A0E1-6FD8-4C38-B501-BEB20C605C1F}" type="pres">
      <dgm:prSet presAssocID="{20C9F07C-A5C3-49B7-A007-11E401F82779}" presName="Accent" presStyleLbl="node1" presStyleIdx="2" presStyleCnt="5"/>
      <dgm:spPr/>
    </dgm:pt>
    <dgm:pt modelId="{4C48BAE8-F387-4600-A803-A1C4E368DA59}" type="pres">
      <dgm:prSet presAssocID="{20C9F07C-A5C3-49B7-A007-11E401F82779}" presName="Parent3" presStyleLbl="revTx" presStyleIdx="2" presStyleCnt="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F4629F3-E6EC-42F0-8E0D-ED38A3E7965A}" type="pres">
      <dgm:prSet presAssocID="{8E2E2F54-B9EC-49F0-935A-E62F14E1B92A}" presName="Accent4" presStyleCnt="0"/>
      <dgm:spPr/>
    </dgm:pt>
    <dgm:pt modelId="{64A637A4-9509-49E2-ACDF-B4B32E8655E6}" type="pres">
      <dgm:prSet presAssocID="{8E2E2F54-B9EC-49F0-935A-E62F14E1B92A}" presName="Accent" presStyleLbl="node1" presStyleIdx="3" presStyleCnt="5"/>
      <dgm:spPr/>
    </dgm:pt>
    <dgm:pt modelId="{5025363E-8AF5-45DC-99CB-FA4BD6D37B11}" type="pres">
      <dgm:prSet presAssocID="{8E2E2F54-B9EC-49F0-935A-E62F14E1B92A}" presName="Parent4" presStyleLbl="revTx" presStyleIdx="3" presStyleCnt="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EF8633E-6D3A-4A81-A7B1-78192B2C42A2}" type="pres">
      <dgm:prSet presAssocID="{3406B1B7-879E-437A-B066-F0B4D1F7A855}" presName="Accent5" presStyleCnt="0"/>
      <dgm:spPr/>
    </dgm:pt>
    <dgm:pt modelId="{FEE65DDD-72D0-480C-A6FC-6FD464FB6717}" type="pres">
      <dgm:prSet presAssocID="{3406B1B7-879E-437A-B066-F0B4D1F7A855}" presName="Accent" presStyleLbl="node1" presStyleIdx="4" presStyleCnt="5"/>
      <dgm:spPr/>
    </dgm:pt>
    <dgm:pt modelId="{8B3E7A19-D287-4103-A27F-74969A8CA911}" type="pres">
      <dgm:prSet presAssocID="{3406B1B7-879E-437A-B066-F0B4D1F7A855}" presName="Parent5" presStyleLbl="revTx" presStyleIdx="4" presStyleCnt="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68F880E1-A4B0-4AF9-A2A2-D903334EDDF7}" type="presOf" srcId="{07EB4FF0-31C9-4CB3-B9C4-98522B26609A}" destId="{D04BBD11-C386-42C8-894A-D940A4C0959C}" srcOrd="0" destOrd="0" presId="urn:microsoft.com/office/officeart/2009/layout/CircleArrowProcess"/>
    <dgm:cxn modelId="{96FE6025-10D1-4403-BDC5-9D92EE765133}" type="presOf" srcId="{3406B1B7-879E-437A-B066-F0B4D1F7A855}" destId="{8B3E7A19-D287-4103-A27F-74969A8CA911}" srcOrd="0" destOrd="0" presId="urn:microsoft.com/office/officeart/2009/layout/CircleArrowProcess"/>
    <dgm:cxn modelId="{1FEAC48F-846A-4955-85D2-E63A17E8BEBC}" type="presOf" srcId="{5250B01D-57E0-4E5C-926C-FEBBF2613BC9}" destId="{0F98E7D6-60B8-4DD3-9CBF-1D8BAE8FCCA8}" srcOrd="0" destOrd="0" presId="urn:microsoft.com/office/officeart/2009/layout/CircleArrowProcess"/>
    <dgm:cxn modelId="{CCBF37AF-AD89-408C-83F6-8E8FDFA44974}" type="presOf" srcId="{20C9F07C-A5C3-49B7-A007-11E401F82779}" destId="{4C48BAE8-F387-4600-A803-A1C4E368DA59}" srcOrd="0" destOrd="0" presId="urn:microsoft.com/office/officeart/2009/layout/CircleArrowProcess"/>
    <dgm:cxn modelId="{6A2405AB-1939-4498-9123-A2165AB077DF}" type="presOf" srcId="{8E2E2F54-B9EC-49F0-935A-E62F14E1B92A}" destId="{5025363E-8AF5-45DC-99CB-FA4BD6D37B11}" srcOrd="0" destOrd="0" presId="urn:microsoft.com/office/officeart/2009/layout/CircleArrowProcess"/>
    <dgm:cxn modelId="{056A8F5B-3C0F-4351-9A59-62E4C3ABF871}" type="presOf" srcId="{CC7F7CC9-6E8D-4BA7-B7C7-6C333CDEF589}" destId="{110CB3A6-8371-408E-A611-46B3D460A91E}" srcOrd="0" destOrd="0" presId="urn:microsoft.com/office/officeart/2009/layout/CircleArrowProcess"/>
    <dgm:cxn modelId="{37B86FCA-FF33-4505-B17E-771CC294851E}" srcId="{5250B01D-57E0-4E5C-926C-FEBBF2613BC9}" destId="{3406B1B7-879E-437A-B066-F0B4D1F7A855}" srcOrd="4" destOrd="0" parTransId="{CB173CD7-8884-4B70-98AA-A732476B6079}" sibTransId="{DE8DD0C0-ACF7-4263-8529-F4726922E415}"/>
    <dgm:cxn modelId="{C322CFB8-9A79-4CEE-9BA1-BE5BAFDD5748}" srcId="{5250B01D-57E0-4E5C-926C-FEBBF2613BC9}" destId="{CC7F7CC9-6E8D-4BA7-B7C7-6C333CDEF589}" srcOrd="1" destOrd="0" parTransId="{E9D040C4-1F51-40CD-889F-02A67A555063}" sibTransId="{DDEBE9FA-4E79-4105-845E-64C75A7A3598}"/>
    <dgm:cxn modelId="{BD6A8D9C-8379-4597-AE03-C72778C33448}" srcId="{5250B01D-57E0-4E5C-926C-FEBBF2613BC9}" destId="{07EB4FF0-31C9-4CB3-B9C4-98522B26609A}" srcOrd="0" destOrd="0" parTransId="{14EFAD8D-81AE-45EF-894C-F4AD32A4B0D2}" sibTransId="{8E137B40-C27B-49C1-91CF-FD1C35D54AF1}"/>
    <dgm:cxn modelId="{8A3F8F12-1FF8-4A6A-AFE2-1A66A65EAEBC}" srcId="{5250B01D-57E0-4E5C-926C-FEBBF2613BC9}" destId="{20C9F07C-A5C3-49B7-A007-11E401F82779}" srcOrd="2" destOrd="0" parTransId="{1FBFD627-59B5-4D4E-91EB-95C88FA841F9}" sibTransId="{DE3DB247-4EFE-4470-A290-062633538D13}"/>
    <dgm:cxn modelId="{A8B07868-F54C-4DF9-A3A1-F7143726A357}" srcId="{5250B01D-57E0-4E5C-926C-FEBBF2613BC9}" destId="{8E2E2F54-B9EC-49F0-935A-E62F14E1B92A}" srcOrd="3" destOrd="0" parTransId="{41BC9B15-1429-4C17-9D3B-F4CF2A98ACC2}" sibTransId="{8A8851A3-7958-48AE-AC50-BC0A8361B47E}"/>
    <dgm:cxn modelId="{0328A4AF-0C55-47C2-BF47-BCA9F9735ADF}" type="presParOf" srcId="{0F98E7D6-60B8-4DD3-9CBF-1D8BAE8FCCA8}" destId="{750B66B0-53C7-44EA-8F0E-EBE56F3DF828}" srcOrd="0" destOrd="0" presId="urn:microsoft.com/office/officeart/2009/layout/CircleArrowProcess"/>
    <dgm:cxn modelId="{0BD8713C-96D0-4556-A157-1026C8D4EFF8}" type="presParOf" srcId="{750B66B0-53C7-44EA-8F0E-EBE56F3DF828}" destId="{CE2E5E87-4C61-4DD5-82BE-5E3C96CEEFDF}" srcOrd="0" destOrd="0" presId="urn:microsoft.com/office/officeart/2009/layout/CircleArrowProcess"/>
    <dgm:cxn modelId="{1CF6200A-4DCD-4619-88A2-8076E517AA3D}" type="presParOf" srcId="{0F98E7D6-60B8-4DD3-9CBF-1D8BAE8FCCA8}" destId="{D04BBD11-C386-42C8-894A-D940A4C0959C}" srcOrd="1" destOrd="0" presId="urn:microsoft.com/office/officeart/2009/layout/CircleArrowProcess"/>
    <dgm:cxn modelId="{85451C72-1BB2-4929-8479-D5A38C47DD48}" type="presParOf" srcId="{0F98E7D6-60B8-4DD3-9CBF-1D8BAE8FCCA8}" destId="{E38EF376-C85C-4190-95FF-DA20509E9D8E}" srcOrd="2" destOrd="0" presId="urn:microsoft.com/office/officeart/2009/layout/CircleArrowProcess"/>
    <dgm:cxn modelId="{C635622C-6A8B-44D0-ACC4-B22E66E97ECD}" type="presParOf" srcId="{E38EF376-C85C-4190-95FF-DA20509E9D8E}" destId="{733AA73E-FE83-4601-AC5C-C849DBA27805}" srcOrd="0" destOrd="0" presId="urn:microsoft.com/office/officeart/2009/layout/CircleArrowProcess"/>
    <dgm:cxn modelId="{841E6B6B-3F83-4C7B-A382-9A48BFFE77C4}" type="presParOf" srcId="{0F98E7D6-60B8-4DD3-9CBF-1D8BAE8FCCA8}" destId="{110CB3A6-8371-408E-A611-46B3D460A91E}" srcOrd="3" destOrd="0" presId="urn:microsoft.com/office/officeart/2009/layout/CircleArrowProcess"/>
    <dgm:cxn modelId="{4F80745E-55DB-43EA-B242-8D7D52E06DA8}" type="presParOf" srcId="{0F98E7D6-60B8-4DD3-9CBF-1D8BAE8FCCA8}" destId="{B6C5A4EE-2AB2-460D-82F9-2ECD8D75A537}" srcOrd="4" destOrd="0" presId="urn:microsoft.com/office/officeart/2009/layout/CircleArrowProcess"/>
    <dgm:cxn modelId="{CA7D30EE-AB58-4425-80FD-809B5E5D5F0D}" type="presParOf" srcId="{B6C5A4EE-2AB2-460D-82F9-2ECD8D75A537}" destId="{95E7A0E1-6FD8-4C38-B501-BEB20C605C1F}" srcOrd="0" destOrd="0" presId="urn:microsoft.com/office/officeart/2009/layout/CircleArrowProcess"/>
    <dgm:cxn modelId="{6C5EA4E5-4A50-4FDE-8AA3-32222E5FDE16}" type="presParOf" srcId="{0F98E7D6-60B8-4DD3-9CBF-1D8BAE8FCCA8}" destId="{4C48BAE8-F387-4600-A803-A1C4E368DA59}" srcOrd="5" destOrd="0" presId="urn:microsoft.com/office/officeart/2009/layout/CircleArrowProcess"/>
    <dgm:cxn modelId="{74558217-ED70-44D5-ACA2-8F5692AE074B}" type="presParOf" srcId="{0F98E7D6-60B8-4DD3-9CBF-1D8BAE8FCCA8}" destId="{7F4629F3-E6EC-42F0-8E0D-ED38A3E7965A}" srcOrd="6" destOrd="0" presId="urn:microsoft.com/office/officeart/2009/layout/CircleArrowProcess"/>
    <dgm:cxn modelId="{0A04FD77-D4E5-4BEA-B15C-DC5993AD0C9A}" type="presParOf" srcId="{7F4629F3-E6EC-42F0-8E0D-ED38A3E7965A}" destId="{64A637A4-9509-49E2-ACDF-B4B32E8655E6}" srcOrd="0" destOrd="0" presId="urn:microsoft.com/office/officeart/2009/layout/CircleArrowProcess"/>
    <dgm:cxn modelId="{BCF30726-F6CE-404C-9A68-E4C5F1A842E1}" type="presParOf" srcId="{0F98E7D6-60B8-4DD3-9CBF-1D8BAE8FCCA8}" destId="{5025363E-8AF5-45DC-99CB-FA4BD6D37B11}" srcOrd="7" destOrd="0" presId="urn:microsoft.com/office/officeart/2009/layout/CircleArrowProcess"/>
    <dgm:cxn modelId="{AE976149-C651-4FA3-BAA6-CD8F7454509F}" type="presParOf" srcId="{0F98E7D6-60B8-4DD3-9CBF-1D8BAE8FCCA8}" destId="{3EF8633E-6D3A-4A81-A7B1-78192B2C42A2}" srcOrd="8" destOrd="0" presId="urn:microsoft.com/office/officeart/2009/layout/CircleArrowProcess"/>
    <dgm:cxn modelId="{BC4348AE-AE80-4C4E-8C8F-5B596F1F31AB}" type="presParOf" srcId="{3EF8633E-6D3A-4A81-A7B1-78192B2C42A2}" destId="{FEE65DDD-72D0-480C-A6FC-6FD464FB6717}" srcOrd="0" destOrd="0" presId="urn:microsoft.com/office/officeart/2009/layout/CircleArrowProcess"/>
    <dgm:cxn modelId="{CE37752C-1C50-41D4-82DC-96F7534A383C}" type="presParOf" srcId="{0F98E7D6-60B8-4DD3-9CBF-1D8BAE8FCCA8}" destId="{8B3E7A19-D287-4103-A27F-74969A8CA911}" srcOrd="9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099" cy="496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4939" y="0"/>
            <a:ext cx="2949099" cy="496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5D5282AC-CFAD-4836-ADD2-C170644FF2C1}" type="datetimeFigureOut">
              <a:rPr lang="en-GB"/>
              <a:pPr>
                <a:defRPr/>
              </a:pPr>
              <a:t>02/09/2017</a:t>
            </a:fld>
            <a:endParaRPr lang="en-GB"/>
          </a:p>
        </p:txBody>
      </p:sp>
      <p:sp>
        <p:nvSpPr>
          <p:cNvPr id="501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0646"/>
            <a:ext cx="2949099" cy="496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01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4939" y="9440646"/>
            <a:ext cx="2949099" cy="496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0B1DF528-76CC-4C81-B5E7-C9D1A7B4FDD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89905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A49B952-5C85-4F2B-9B4C-1D86E27197FA}" type="datetimeFigureOut">
              <a:rPr lang="en-US"/>
              <a:pPr>
                <a:defRPr/>
              </a:pPr>
              <a:t>9/2/2017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562" y="4721186"/>
            <a:ext cx="5444490" cy="44727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 noProof="0" smtClean="0"/>
              <a:t>Click to edit Master text styles</a:t>
            </a:r>
          </a:p>
          <a:p>
            <a:pPr lvl="1"/>
            <a:r>
              <a:rPr lang="en-AU" noProof="0" smtClean="0"/>
              <a:t>Second level</a:t>
            </a:r>
          </a:p>
          <a:p>
            <a:pPr lvl="2"/>
            <a:r>
              <a:rPr lang="en-AU" noProof="0" smtClean="0"/>
              <a:t>Third level</a:t>
            </a:r>
          </a:p>
          <a:p>
            <a:pPr lvl="3"/>
            <a:r>
              <a:rPr lang="en-AU" noProof="0" smtClean="0"/>
              <a:t>Fourth level</a:t>
            </a:r>
          </a:p>
          <a:p>
            <a:pPr lvl="4"/>
            <a:r>
              <a:rPr lang="en-AU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939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631CDB8-4E50-4B2F-8E99-F97533D3A8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3681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31CDB8-4E50-4B2F-8E99-F97533D3A8B4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539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31CDB8-4E50-4B2F-8E99-F97533D3A8B4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0315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9163" y="746125"/>
            <a:ext cx="4968875" cy="3725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D3D81-9046-402A-8BC3-54BDDFB4E229}" type="slidenum">
              <a:rPr lang="en-NZ" smtClean="0">
                <a:solidFill>
                  <a:prstClr val="black"/>
                </a:solidFill>
              </a:rPr>
              <a:pPr/>
              <a:t>9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72801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31CDB8-4E50-4B2F-8E99-F97533D3A8B4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0844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31CDB8-4E50-4B2F-8E99-F97533D3A8B4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848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31CDB8-4E50-4B2F-8E99-F97533D3A8B4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3159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30" t="8878" r="9196" b="712"/>
          <a:stretch/>
        </p:blipFill>
        <p:spPr>
          <a:xfrm>
            <a:off x="-2" y="3131999"/>
            <a:ext cx="9144000" cy="3744000"/>
          </a:xfrm>
          <a:prstGeom prst="rect">
            <a:avLst/>
          </a:prstGeom>
          <a:noFill/>
        </p:spPr>
      </p:pic>
      <p:sp>
        <p:nvSpPr>
          <p:cNvPr id="18" name="Rectangle 17"/>
          <p:cNvSpPr/>
          <p:nvPr userDrawn="1"/>
        </p:nvSpPr>
        <p:spPr>
          <a:xfrm>
            <a:off x="0" y="3112537"/>
            <a:ext cx="9143999" cy="667540"/>
          </a:xfrm>
          <a:prstGeom prst="rect">
            <a:avLst/>
          </a:prstGeom>
          <a:gradFill flip="none" rotWithShape="1">
            <a:gsLst>
              <a:gs pos="35000">
                <a:srgbClr val="5A93AB"/>
              </a:gs>
              <a:gs pos="98000">
                <a:srgbClr val="346681">
                  <a:alpha val="94000"/>
                </a:srgbClr>
              </a:gs>
            </a:gsLst>
            <a:lin ang="108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 userDrawn="1"/>
        </p:nvSpPr>
        <p:spPr>
          <a:xfrm>
            <a:off x="0" y="-9315"/>
            <a:ext cx="9143999" cy="3120034"/>
          </a:xfrm>
          <a:prstGeom prst="rect">
            <a:avLst/>
          </a:prstGeom>
          <a:gradFill>
            <a:gsLst>
              <a:gs pos="0">
                <a:srgbClr val="5A93AB">
                  <a:alpha val="78000"/>
                </a:srgbClr>
              </a:gs>
              <a:gs pos="62000">
                <a:srgbClr val="346681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0803" y="-2"/>
            <a:ext cx="5193197" cy="3110721"/>
          </a:xfrm>
          <a:prstGeom prst="rect">
            <a:avLst/>
          </a:prstGeom>
        </p:spPr>
      </p:pic>
      <p:sp>
        <p:nvSpPr>
          <p:cNvPr id="22" name="Title 21"/>
          <p:cNvSpPr>
            <a:spLocks noGrp="1"/>
          </p:cNvSpPr>
          <p:nvPr>
            <p:ph type="title" hasCustomPrompt="1"/>
          </p:nvPr>
        </p:nvSpPr>
        <p:spPr>
          <a:xfrm>
            <a:off x="628650" y="4520565"/>
            <a:ext cx="7886700" cy="1325563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en-AU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30" t="-219" r="2952" b="65053"/>
          <a:stretch/>
        </p:blipFill>
        <p:spPr>
          <a:xfrm>
            <a:off x="0" y="-6236"/>
            <a:ext cx="9144000" cy="13320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 userDrawn="1"/>
        </p:nvSpPr>
        <p:spPr>
          <a:xfrm>
            <a:off x="0" y="-9315"/>
            <a:ext cx="9143999" cy="1335079"/>
          </a:xfrm>
          <a:prstGeom prst="rect">
            <a:avLst/>
          </a:prstGeom>
          <a:gradFill>
            <a:gsLst>
              <a:gs pos="35000">
                <a:srgbClr val="5A93AB">
                  <a:alpha val="76000"/>
                </a:srgbClr>
              </a:gs>
              <a:gs pos="98000">
                <a:srgbClr val="346681">
                  <a:alpha val="94000"/>
                </a:srgbClr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5151" y="-9315"/>
            <a:ext cx="2228850" cy="13350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30" t="-219" r="2952" b="65053"/>
          <a:stretch/>
        </p:blipFill>
        <p:spPr>
          <a:xfrm>
            <a:off x="0" y="-6236"/>
            <a:ext cx="9144000" cy="13320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 userDrawn="1"/>
        </p:nvSpPr>
        <p:spPr>
          <a:xfrm>
            <a:off x="0" y="-9315"/>
            <a:ext cx="9143999" cy="1335079"/>
          </a:xfrm>
          <a:prstGeom prst="rect">
            <a:avLst/>
          </a:prstGeom>
          <a:gradFill>
            <a:gsLst>
              <a:gs pos="35000">
                <a:srgbClr val="5A93AB">
                  <a:alpha val="76000"/>
                </a:srgbClr>
              </a:gs>
              <a:gs pos="98000">
                <a:srgbClr val="346681">
                  <a:alpha val="94000"/>
                </a:srgbClr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5151" y="-9315"/>
            <a:ext cx="2228850" cy="13350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30" t="-219" r="2952" b="65053"/>
          <a:stretch/>
        </p:blipFill>
        <p:spPr>
          <a:xfrm>
            <a:off x="0" y="-6236"/>
            <a:ext cx="9144000" cy="13320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 userDrawn="1"/>
        </p:nvSpPr>
        <p:spPr>
          <a:xfrm>
            <a:off x="0" y="-9315"/>
            <a:ext cx="9143999" cy="1335079"/>
          </a:xfrm>
          <a:prstGeom prst="rect">
            <a:avLst/>
          </a:prstGeom>
          <a:gradFill>
            <a:gsLst>
              <a:gs pos="35000">
                <a:srgbClr val="5A93AB">
                  <a:alpha val="76000"/>
                </a:srgbClr>
              </a:gs>
              <a:gs pos="98000">
                <a:srgbClr val="346681">
                  <a:alpha val="94000"/>
                </a:srgbClr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5151" y="-9315"/>
            <a:ext cx="2228850" cy="13350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</p:sldLayoutIdLst>
  <p:timing>
    <p:tnLst>
      <p:par>
        <p:cTn id="1" dur="indefinite" restart="never" nodeType="tmRoot"/>
      </p:par>
    </p:tnLst>
  </p:timing>
  <p:txStyles>
    <p:titleStyle>
      <a:lvl1pPr algn="l" defTabSz="457189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/>
          <a:ea typeface="+mj-ea"/>
          <a:cs typeface="Arial"/>
        </a:defRPr>
      </a:lvl1pPr>
      <a:lvl2pPr algn="l" defTabSz="457189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2pPr>
      <a:lvl3pPr algn="l" defTabSz="457189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3pPr>
      <a:lvl4pPr algn="l" defTabSz="457189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4pPr>
      <a:lvl5pPr algn="l" defTabSz="457189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5pPr>
      <a:lvl6pPr marL="457189" algn="l" defTabSz="457189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6pPr>
      <a:lvl7pPr marL="914377" algn="l" defTabSz="457189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7pPr>
      <a:lvl8pPr marL="1371566" algn="l" defTabSz="457189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8pPr>
      <a:lvl9pPr marL="1828754" algn="l" defTabSz="457189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891" indent="-342891" algn="l" defTabSz="457189" rtl="0" eaLnBrk="0" fontAlgn="base" hangingPunct="0">
        <a:spcBef>
          <a:spcPct val="20000"/>
        </a:spcBef>
        <a:spcAft>
          <a:spcPct val="0"/>
        </a:spcAft>
        <a:defRPr sz="2000" kern="1200">
          <a:solidFill>
            <a:schemeClr val="tx1"/>
          </a:solidFill>
          <a:latin typeface="Arial"/>
          <a:ea typeface="+mn-ea"/>
          <a:cs typeface="Arial"/>
        </a:defRPr>
      </a:lvl1pPr>
      <a:lvl2pPr marL="742932" indent="-285744" algn="l" defTabSz="457189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Arial"/>
          <a:ea typeface="+mn-ea"/>
          <a:cs typeface="Arial"/>
        </a:defRPr>
      </a:lvl2pPr>
      <a:lvl3pPr marL="1142971" indent="-228594" algn="l" defTabSz="457189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Arial"/>
          <a:ea typeface="+mn-ea"/>
          <a:cs typeface="Arial"/>
        </a:defRPr>
      </a:lvl3pPr>
      <a:lvl4pPr marL="1600160" indent="-228594" algn="l" defTabSz="457189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400" kern="1200">
          <a:solidFill>
            <a:schemeClr val="tx1"/>
          </a:solidFill>
          <a:latin typeface="Arial"/>
          <a:ea typeface="+mn-ea"/>
          <a:cs typeface="Arial"/>
        </a:defRPr>
      </a:lvl4pPr>
      <a:lvl5pPr marL="2057349" indent="-228594" algn="l" defTabSz="457189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chemeClr val="tx1"/>
          </a:solidFill>
          <a:latin typeface="Arial"/>
          <a:ea typeface="+mn-ea"/>
          <a:cs typeface="Arial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8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13" Type="http://schemas.openxmlformats.org/officeDocument/2006/relationships/image" Target="../media/image15.jpeg"/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12" Type="http://schemas.openxmlformats.org/officeDocument/2006/relationships/image" Target="../media/image14.gif"/><Relationship Id="rId17" Type="http://schemas.openxmlformats.org/officeDocument/2006/relationships/image" Target="../media/image19.gif"/><Relationship Id="rId2" Type="http://schemas.openxmlformats.org/officeDocument/2006/relationships/image" Target="../media/image4.gif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jpeg"/><Relationship Id="rId11" Type="http://schemas.openxmlformats.org/officeDocument/2006/relationships/image" Target="../media/image13.gif"/><Relationship Id="rId5" Type="http://schemas.openxmlformats.org/officeDocument/2006/relationships/image" Target="../media/image7.jpeg"/><Relationship Id="rId15" Type="http://schemas.openxmlformats.org/officeDocument/2006/relationships/image" Target="../media/image17.gif"/><Relationship Id="rId10" Type="http://schemas.openxmlformats.org/officeDocument/2006/relationships/image" Target="../media/image12.gif"/><Relationship Id="rId4" Type="http://schemas.openxmlformats.org/officeDocument/2006/relationships/image" Target="../media/image6.png"/><Relationship Id="rId9" Type="http://schemas.openxmlformats.org/officeDocument/2006/relationships/image" Target="../media/image11.gif"/><Relationship Id="rId14" Type="http://schemas.openxmlformats.org/officeDocument/2006/relationships/image" Target="../media/image16.g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30" t="8878" r="9196" b="712"/>
          <a:stretch/>
        </p:blipFill>
        <p:spPr>
          <a:xfrm>
            <a:off x="-2" y="3131999"/>
            <a:ext cx="9144000" cy="3744000"/>
          </a:xfrm>
          <a:prstGeom prst="rect">
            <a:avLst/>
          </a:prstGeom>
          <a:noFill/>
        </p:spPr>
      </p:pic>
      <p:sp>
        <p:nvSpPr>
          <p:cNvPr id="18" name="Rectangle 17"/>
          <p:cNvSpPr/>
          <p:nvPr/>
        </p:nvSpPr>
        <p:spPr>
          <a:xfrm>
            <a:off x="0" y="3112537"/>
            <a:ext cx="9143999" cy="667540"/>
          </a:xfrm>
          <a:prstGeom prst="rect">
            <a:avLst/>
          </a:prstGeom>
          <a:gradFill flip="none" rotWithShape="1">
            <a:gsLst>
              <a:gs pos="35000">
                <a:srgbClr val="5A93AB"/>
              </a:gs>
              <a:gs pos="98000">
                <a:srgbClr val="346681">
                  <a:alpha val="94000"/>
                </a:srgbClr>
              </a:gs>
            </a:gsLst>
            <a:lin ang="108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195" name="Text Placeholder 109"/>
          <p:cNvSpPr>
            <a:spLocks noGrp="1"/>
          </p:cNvSpPr>
          <p:nvPr>
            <p:ph type="body" sz="quarter" idx="4294967295"/>
          </p:nvPr>
        </p:nvSpPr>
        <p:spPr>
          <a:xfrm>
            <a:off x="4044779" y="3221513"/>
            <a:ext cx="4308390" cy="304800"/>
          </a:xfrm>
          <a:prstGeom prst="rect">
            <a:avLst/>
          </a:prstGeom>
        </p:spPr>
        <p:txBody>
          <a:bodyPr/>
          <a:lstStyle/>
          <a:p>
            <a:pPr marL="0" indent="0" algn="r" eaLnBrk="1" hangingPunct="1"/>
            <a:r>
              <a:rPr lang="en-US" sz="18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SECRETARIAT UPDATE</a:t>
            </a:r>
          </a:p>
        </p:txBody>
      </p:sp>
      <p:sp>
        <p:nvSpPr>
          <p:cNvPr id="9" name="Text Placeholder 109"/>
          <p:cNvSpPr txBox="1">
            <a:spLocks/>
          </p:cNvSpPr>
          <p:nvPr/>
        </p:nvSpPr>
        <p:spPr>
          <a:xfrm>
            <a:off x="537307" y="3239026"/>
            <a:ext cx="2415443" cy="287287"/>
          </a:xfrm>
          <a:prstGeom prst="rect">
            <a:avLst/>
          </a:prstGeom>
        </p:spPr>
        <p:txBody>
          <a:bodyPr/>
          <a:lstStyle>
            <a:lvl1pPr marL="342891" indent="-342891" algn="l" defTabSz="457189" rtl="0" eaLnBrk="0" fontAlgn="base" hangingPunct="0">
              <a:spcBef>
                <a:spcPct val="2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32" indent="-285744" algn="l" defTabSz="457189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2971" indent="-228594" algn="l" defTabSz="457189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160" indent="-228594" algn="l" defTabSz="457189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349" indent="-228594" algn="l" defTabSz="457189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537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/>
            <a:r>
              <a:rPr lang="en-US" sz="18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2 September 2017</a:t>
            </a:r>
          </a:p>
        </p:txBody>
      </p:sp>
      <p:sp>
        <p:nvSpPr>
          <p:cNvPr id="17" name="Rectangle 16"/>
          <p:cNvSpPr/>
          <p:nvPr/>
        </p:nvSpPr>
        <p:spPr>
          <a:xfrm>
            <a:off x="0" y="-9315"/>
            <a:ext cx="9143999" cy="3120034"/>
          </a:xfrm>
          <a:prstGeom prst="rect">
            <a:avLst/>
          </a:prstGeom>
          <a:gradFill>
            <a:gsLst>
              <a:gs pos="0">
                <a:srgbClr val="5A93AB">
                  <a:alpha val="78000"/>
                </a:srgbClr>
              </a:gs>
              <a:gs pos="62000">
                <a:srgbClr val="346681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0803" y="-2"/>
            <a:ext cx="5193197" cy="311072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/>
          </p:cNvSpPr>
          <p:nvPr/>
        </p:nvSpPr>
        <p:spPr bwMode="auto">
          <a:xfrm>
            <a:off x="457201" y="360483"/>
            <a:ext cx="6198577" cy="963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ts val="2800"/>
              </a:lnSpc>
            </a:pPr>
            <a:r>
              <a:rPr lang="en-NZ" sz="2800" b="1" dirty="0" smtClean="0">
                <a:solidFill>
                  <a:prstClr val="white"/>
                </a:solidFill>
                <a:latin typeface="Century Gothic" pitchFamily="34" charset="0"/>
                <a:cs typeface="Arial" charset="0"/>
              </a:rPr>
              <a:t>CROPLANDS RESEARCH GROUP</a:t>
            </a:r>
            <a:endParaRPr lang="en-GB" sz="2800" b="1" dirty="0">
              <a:solidFill>
                <a:prstClr val="white"/>
              </a:solidFill>
              <a:latin typeface="Century Gothic" pitchFamily="34" charset="0"/>
              <a:cs typeface="Arial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7378" y="1467229"/>
            <a:ext cx="7197776" cy="5652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NZ" sz="2000" dirty="0" smtClean="0"/>
              <a:t>Co-Chairs 	 </a:t>
            </a:r>
          </a:p>
          <a:p>
            <a:pPr marL="720000" lvl="1" indent="-342891" defTabSz="457189" eaLnBrk="0" hangingPunct="0">
              <a:spcBef>
                <a:spcPts val="800"/>
              </a:spcBef>
              <a:spcAft>
                <a:spcPts val="300"/>
              </a:spcAft>
              <a:buFont typeface="Arial" pitchFamily="-109" charset="0"/>
              <a:buChar char="•"/>
              <a:defRPr/>
            </a:pPr>
            <a:r>
              <a:rPr lang="en-NZ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Arial" charset="0"/>
              </a:rPr>
              <a:t>Jane Johnson, USDA-ARS, USA</a:t>
            </a:r>
          </a:p>
          <a:p>
            <a:pPr marL="720000" lvl="1" indent="-342891" defTabSz="457189" eaLnBrk="0" hangingPunct="0">
              <a:spcBef>
                <a:spcPts val="800"/>
              </a:spcBef>
              <a:spcAft>
                <a:spcPts val="300"/>
              </a:spcAft>
              <a:buFont typeface="Arial" pitchFamily="-109" charset="0"/>
              <a:buChar char="•"/>
              <a:defRPr/>
            </a:pPr>
            <a:r>
              <a:rPr lang="en-NZ" dirty="0" err="1" smtClean="0">
                <a:solidFill>
                  <a:schemeClr val="tx1">
                    <a:lumMod val="65000"/>
                    <a:lumOff val="35000"/>
                  </a:schemeClr>
                </a:solidFill>
                <a:ea typeface="Arial" charset="0"/>
              </a:rPr>
              <a:t>Ladislau</a:t>
            </a:r>
            <a:r>
              <a:rPr lang="en-NZ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Arial" charset="0"/>
              </a:rPr>
              <a:t> Martin, EMBRAPA, Brazil</a:t>
            </a:r>
          </a:p>
          <a:p>
            <a:pPr marL="720000" lvl="1" indent="-342891" defTabSz="457189" eaLnBrk="0" hangingPunct="0">
              <a:spcBef>
                <a:spcPts val="800"/>
              </a:spcBef>
              <a:spcAft>
                <a:spcPts val="300"/>
              </a:spcAft>
              <a:buFont typeface="Arial" pitchFamily="-109" charset="0"/>
              <a:buChar char="•"/>
              <a:defRPr/>
            </a:pPr>
            <a:r>
              <a:rPr lang="en-NZ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Arial" charset="0"/>
              </a:rPr>
              <a:t>Rosa </a:t>
            </a:r>
            <a:r>
              <a:rPr lang="en-NZ" dirty="0" err="1" smtClean="0">
                <a:solidFill>
                  <a:schemeClr val="tx1">
                    <a:lumMod val="65000"/>
                    <a:lumOff val="35000"/>
                  </a:schemeClr>
                </a:solidFill>
                <a:ea typeface="Arial" charset="0"/>
              </a:rPr>
              <a:t>Mosquera</a:t>
            </a:r>
            <a:r>
              <a:rPr lang="en-NZ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Arial" charset="0"/>
              </a:rPr>
              <a:t>, Spain</a:t>
            </a:r>
          </a:p>
          <a:p>
            <a:pPr>
              <a:spcBef>
                <a:spcPts val="600"/>
              </a:spcBef>
            </a:pPr>
            <a:r>
              <a:rPr lang="en-NZ" sz="2000" dirty="0" smtClean="0"/>
              <a:t>Group Activities</a:t>
            </a:r>
          </a:p>
          <a:p>
            <a:pPr marL="720000" lvl="1" indent="-342891" defTabSz="457189" eaLnBrk="0" hangingPunct="0">
              <a:spcBef>
                <a:spcPts val="0"/>
              </a:spcBef>
              <a:spcAft>
                <a:spcPts val="300"/>
              </a:spcAft>
              <a:buFont typeface="Arial" pitchFamily="-109" charset="0"/>
              <a:buChar char="•"/>
              <a:defRPr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ea typeface="Arial" charset="0"/>
              </a:rPr>
              <a:t>Landscape management Network – </a:t>
            </a:r>
          </a:p>
          <a:p>
            <a:pPr marL="377109" lvl="1" defTabSz="457189" eaLnBrk="0" hangingPunct="0">
              <a:spcBef>
                <a:spcPts val="0"/>
              </a:spcBef>
              <a:spcAft>
                <a:spcPts val="300"/>
              </a:spcAft>
              <a:defRPr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Arial" charset="0"/>
              </a:rPr>
              <a:t>Obtained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ea typeface="Arial" charset="0"/>
              </a:rPr>
              <a:t>funds - China and UNEP, granted by National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Arial" charset="0"/>
              </a:rPr>
              <a:t>    Natural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ea typeface="Arial" charset="0"/>
              </a:rPr>
              <a:t>Science Foundation of China. (China and Kenya).</a:t>
            </a:r>
          </a:p>
          <a:p>
            <a:pPr marL="720000" lvl="1" indent="-342891" defTabSz="457189" eaLnBrk="0" hangingPunct="0">
              <a:spcBef>
                <a:spcPts val="800"/>
              </a:spcBef>
              <a:spcAft>
                <a:spcPts val="300"/>
              </a:spcAft>
              <a:buFont typeface="Arial" pitchFamily="-109" charset="0"/>
              <a:buChar char="•"/>
              <a:defRPr/>
            </a:pPr>
            <a:r>
              <a:rPr lang="en-NZ" dirty="0">
                <a:solidFill>
                  <a:schemeClr val="tx1">
                    <a:lumMod val="65000"/>
                    <a:lumOff val="35000"/>
                  </a:schemeClr>
                </a:solidFill>
                <a:ea typeface="Arial" charset="0"/>
              </a:rPr>
              <a:t>Conservation Agriculture Network-published factsheet, obtained funds for meta data compilation.</a:t>
            </a:r>
          </a:p>
          <a:p>
            <a:pPr marL="720000" lvl="1" indent="-342891" defTabSz="457189" eaLnBrk="0" hangingPunct="0">
              <a:spcBef>
                <a:spcPts val="800"/>
              </a:spcBef>
              <a:spcAft>
                <a:spcPts val="300"/>
              </a:spcAft>
              <a:buFont typeface="Arial" pitchFamily="-109" charset="0"/>
              <a:buChar char="•"/>
              <a:defRPr/>
            </a:pPr>
            <a:r>
              <a:rPr lang="en-NZ" dirty="0">
                <a:solidFill>
                  <a:schemeClr val="tx1">
                    <a:lumMod val="65000"/>
                    <a:lumOff val="35000"/>
                  </a:schemeClr>
                </a:solidFill>
                <a:ea typeface="Arial" charset="0"/>
              </a:rPr>
              <a:t>Proposal for a N2O “Asia Pacific Regional Network for Greenhouse Gases” (pending)</a:t>
            </a:r>
          </a:p>
          <a:p>
            <a:pPr eaLnBrk="0" hangingPunct="0">
              <a:spcBef>
                <a:spcPts val="600"/>
              </a:spcBef>
              <a:defRPr/>
            </a:pPr>
            <a:r>
              <a:rPr lang="en-NZ" sz="2000" dirty="0" smtClean="0"/>
              <a:t>Next Meeting</a:t>
            </a:r>
          </a:p>
          <a:p>
            <a:pPr marL="720000" lvl="1" indent="-342891" defTabSz="457189" eaLnBrk="0" hangingPunct="0">
              <a:spcBef>
                <a:spcPts val="800"/>
              </a:spcBef>
              <a:spcAft>
                <a:spcPts val="300"/>
              </a:spcAft>
              <a:buFont typeface="Arial" pitchFamily="-109" charset="0"/>
              <a:buChar char="•"/>
              <a:defRPr/>
            </a:pPr>
            <a:r>
              <a:rPr lang="en-NZ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Arial" charset="0"/>
              </a:rPr>
              <a:t>8 September, Hatfield, UK</a:t>
            </a:r>
          </a:p>
          <a:p>
            <a:endParaRPr lang="en-NZ" sz="2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0786" y="4844473"/>
            <a:ext cx="1377815" cy="168873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4663" y="1324142"/>
            <a:ext cx="3978224" cy="2660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904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/>
          </p:cNvSpPr>
          <p:nvPr/>
        </p:nvSpPr>
        <p:spPr bwMode="auto">
          <a:xfrm>
            <a:off x="457201" y="360483"/>
            <a:ext cx="6198577" cy="963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ts val="2800"/>
              </a:lnSpc>
            </a:pPr>
            <a:r>
              <a:rPr lang="en-NZ" sz="2800" b="1" dirty="0" smtClean="0">
                <a:solidFill>
                  <a:prstClr val="white"/>
                </a:solidFill>
                <a:latin typeface="Century Gothic" pitchFamily="34" charset="0"/>
                <a:cs typeface="Arial" charset="0"/>
              </a:rPr>
              <a:t>LIVESTOCK RESEARCH GROUP</a:t>
            </a:r>
            <a:endParaRPr lang="en-GB" sz="2800" b="1" dirty="0">
              <a:solidFill>
                <a:prstClr val="white"/>
              </a:solidFill>
              <a:latin typeface="Century Gothic" pitchFamily="34" charset="0"/>
              <a:cs typeface="Arial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26571" y="1460241"/>
            <a:ext cx="7283904" cy="5421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NZ" sz="2000" dirty="0" smtClean="0"/>
              <a:t>Co-Chairs </a:t>
            </a:r>
            <a:r>
              <a:rPr lang="en-NZ" sz="2000" dirty="0"/>
              <a:t>	</a:t>
            </a:r>
            <a:r>
              <a:rPr lang="en-NZ" sz="2000" dirty="0" smtClean="0"/>
              <a:t> </a:t>
            </a:r>
          </a:p>
          <a:p>
            <a:pPr marL="720000" lvl="1" indent="-342891" defTabSz="457189" eaLnBrk="0" hangingPunct="0">
              <a:spcBef>
                <a:spcPts val="800"/>
              </a:spcBef>
              <a:spcAft>
                <a:spcPts val="300"/>
              </a:spcAft>
              <a:buFont typeface="Arial" pitchFamily="-109" charset="0"/>
              <a:buChar char="•"/>
              <a:defRPr/>
            </a:pPr>
            <a:r>
              <a:rPr lang="en-NZ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Arial" charset="0"/>
              </a:rPr>
              <a:t>Harry Clark, NZAGRC, New Zealand</a:t>
            </a:r>
            <a:endParaRPr lang="en-NZ" dirty="0">
              <a:solidFill>
                <a:schemeClr val="tx1">
                  <a:lumMod val="65000"/>
                  <a:lumOff val="35000"/>
                </a:schemeClr>
              </a:solidFill>
              <a:ea typeface="Arial" charset="0"/>
            </a:endParaRPr>
          </a:p>
          <a:p>
            <a:pPr marL="720000" lvl="1" indent="-342891" defTabSz="457189" eaLnBrk="0" hangingPunct="0">
              <a:spcBef>
                <a:spcPts val="800"/>
              </a:spcBef>
              <a:spcAft>
                <a:spcPts val="300"/>
              </a:spcAft>
              <a:buFont typeface="Arial" pitchFamily="-109" charset="0"/>
              <a:buChar char="•"/>
              <a:defRPr/>
            </a:pPr>
            <a:r>
              <a:rPr lang="en-NZ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Arial" charset="0"/>
              </a:rPr>
              <a:t>Martin Scholten, </a:t>
            </a:r>
            <a:r>
              <a:rPr lang="en-NZ" dirty="0" err="1" smtClean="0">
                <a:solidFill>
                  <a:schemeClr val="tx1">
                    <a:lumMod val="65000"/>
                    <a:lumOff val="35000"/>
                  </a:schemeClr>
                </a:solidFill>
                <a:ea typeface="Arial" charset="0"/>
              </a:rPr>
              <a:t>Wageningen</a:t>
            </a:r>
            <a:r>
              <a:rPr lang="en-NZ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Arial" charset="0"/>
              </a:rPr>
              <a:t> UR, the Netherlands</a:t>
            </a:r>
            <a:endParaRPr lang="en-NZ" dirty="0">
              <a:solidFill>
                <a:schemeClr val="tx1">
                  <a:lumMod val="65000"/>
                  <a:lumOff val="35000"/>
                </a:schemeClr>
              </a:solidFill>
              <a:ea typeface="Arial" charset="0"/>
            </a:endParaRPr>
          </a:p>
          <a:p>
            <a:pPr>
              <a:spcBef>
                <a:spcPts val="600"/>
              </a:spcBef>
            </a:pPr>
            <a:r>
              <a:rPr lang="en-NZ" sz="2000" dirty="0" smtClean="0"/>
              <a:t>Group Activities</a:t>
            </a:r>
          </a:p>
          <a:p>
            <a:pPr marL="342900" lvl="0" indent="-342900" defTabSz="914377">
              <a:spcAft>
                <a:spcPts val="1000"/>
              </a:spcAft>
              <a:buFont typeface="Arial" panose="020B0604020202020204" pitchFamily="34" charset="0"/>
              <a:buChar char="•"/>
              <a:defRPr/>
            </a:pPr>
            <a:r>
              <a:rPr lang="en-NZ" kern="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Verdana" charset="0"/>
                <a:cs typeface="Verdana" charset="0"/>
              </a:rPr>
              <a:t>Conclusion </a:t>
            </a:r>
            <a:r>
              <a:rPr lang="en-NZ" kern="0" dirty="0">
                <a:solidFill>
                  <a:schemeClr val="tx1">
                    <a:lumMod val="65000"/>
                    <a:lumOff val="35000"/>
                  </a:schemeClr>
                </a:solidFill>
                <a:ea typeface="Verdana" charset="0"/>
                <a:cs typeface="Verdana" charset="0"/>
              </a:rPr>
              <a:t>of stage 1 of project with </a:t>
            </a:r>
            <a:r>
              <a:rPr lang="en-NZ" kern="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Verdana" charset="0"/>
                <a:cs typeface="Verdana" charset="0"/>
              </a:rPr>
              <a:t>FAO,CCAC, NZ </a:t>
            </a:r>
            <a:r>
              <a:rPr lang="en-NZ" kern="0" dirty="0">
                <a:solidFill>
                  <a:schemeClr val="tx1">
                    <a:lumMod val="65000"/>
                    <a:lumOff val="35000"/>
                  </a:schemeClr>
                </a:solidFill>
                <a:ea typeface="Verdana" charset="0"/>
                <a:cs typeface="Verdana" charset="0"/>
              </a:rPr>
              <a:t>- ‘</a:t>
            </a:r>
            <a:r>
              <a:rPr lang="en-NZ" i="1" kern="0" dirty="0">
                <a:solidFill>
                  <a:schemeClr val="tx1">
                    <a:lumMod val="65000"/>
                    <a:lumOff val="35000"/>
                  </a:schemeClr>
                </a:solidFill>
                <a:ea typeface="Verdana" charset="0"/>
                <a:cs typeface="Verdana" charset="0"/>
              </a:rPr>
              <a:t>Reducing enteric methane for improving food </a:t>
            </a:r>
            <a:r>
              <a:rPr lang="en-NZ" i="1" kern="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Verdana" charset="0"/>
                <a:cs typeface="Verdana" charset="0"/>
              </a:rPr>
              <a:t>security and livelihoods</a:t>
            </a:r>
            <a:r>
              <a:rPr lang="en-NZ" kern="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Verdana" charset="0"/>
                <a:cs typeface="Verdana" charset="0"/>
              </a:rPr>
              <a:t>’. Demonstrated </a:t>
            </a:r>
            <a:r>
              <a:rPr lang="en-NZ" kern="0" dirty="0">
                <a:solidFill>
                  <a:schemeClr val="tx1">
                    <a:lumMod val="65000"/>
                    <a:lumOff val="35000"/>
                  </a:schemeClr>
                </a:solidFill>
                <a:ea typeface="Verdana" charset="0"/>
                <a:cs typeface="Verdana" charset="0"/>
              </a:rPr>
              <a:t>options to reduce emissions intensity at the same time as increasing productivity in 13 </a:t>
            </a:r>
            <a:r>
              <a:rPr lang="en-NZ" kern="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Verdana" charset="0"/>
                <a:cs typeface="Verdana" charset="0"/>
              </a:rPr>
              <a:t>countries.</a:t>
            </a:r>
            <a:endParaRPr lang="en-NZ" dirty="0">
              <a:solidFill>
                <a:schemeClr val="tx1">
                  <a:lumMod val="65000"/>
                  <a:lumOff val="35000"/>
                </a:schemeClr>
              </a:solidFill>
              <a:ea typeface="Verdana" charset="0"/>
            </a:endParaRPr>
          </a:p>
          <a:p>
            <a:pPr marL="812800" lvl="1" indent="-357188" defTabSz="914377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  <a:defRPr/>
            </a:pPr>
            <a:r>
              <a:rPr lang="en-NZ" kern="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Verdana" charset="0"/>
                <a:cs typeface="Verdana" charset="0"/>
              </a:rPr>
              <a:t>Regional </a:t>
            </a:r>
            <a:r>
              <a:rPr lang="en-NZ" kern="0" dirty="0">
                <a:solidFill>
                  <a:schemeClr val="tx1">
                    <a:lumMod val="65000"/>
                    <a:lumOff val="35000"/>
                  </a:schemeClr>
                </a:solidFill>
                <a:ea typeface="Verdana" charset="0"/>
                <a:cs typeface="Verdana" charset="0"/>
              </a:rPr>
              <a:t>training for South/South-East Asian countries</a:t>
            </a:r>
          </a:p>
          <a:p>
            <a:pPr marL="812800" lvl="1" indent="-357188" defTabSz="914377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  <a:defRPr/>
            </a:pPr>
            <a:r>
              <a:rPr lang="en-NZ" kern="0" dirty="0">
                <a:solidFill>
                  <a:schemeClr val="tx1">
                    <a:lumMod val="65000"/>
                    <a:lumOff val="35000"/>
                  </a:schemeClr>
                </a:solidFill>
                <a:ea typeface="Verdana" charset="0"/>
                <a:cs typeface="Verdana" charset="0"/>
              </a:rPr>
              <a:t>White Paper on MRV of livestock GHGs </a:t>
            </a:r>
          </a:p>
          <a:p>
            <a:pPr marL="812800" lvl="1" indent="-357188" defTabSz="914377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  <a:defRPr/>
            </a:pPr>
            <a:r>
              <a:rPr lang="en-NZ" kern="0" dirty="0">
                <a:solidFill>
                  <a:schemeClr val="tx1">
                    <a:lumMod val="65000"/>
                    <a:lumOff val="35000"/>
                  </a:schemeClr>
                </a:solidFill>
                <a:ea typeface="Verdana" charset="0"/>
                <a:cs typeface="Verdana" charset="0"/>
              </a:rPr>
              <a:t>Co-published an informative guide on the benefits of Tier 2 inventories to increase policy options (climate &amp; </a:t>
            </a:r>
            <a:r>
              <a:rPr lang="en-NZ" kern="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Verdana" charset="0"/>
                <a:cs typeface="Verdana" charset="0"/>
              </a:rPr>
              <a:t>agriculture)</a:t>
            </a:r>
            <a:endParaRPr lang="en-NZ" dirty="0">
              <a:solidFill>
                <a:schemeClr val="tx1">
                  <a:lumMod val="65000"/>
                  <a:lumOff val="35000"/>
                </a:schemeClr>
              </a:solidFill>
              <a:ea typeface="Arial" charset="0"/>
            </a:endParaRPr>
          </a:p>
          <a:p>
            <a:pPr eaLnBrk="0" hangingPunct="0">
              <a:spcBef>
                <a:spcPts val="600"/>
              </a:spcBef>
              <a:defRPr/>
            </a:pPr>
            <a:r>
              <a:rPr lang="en-NZ" sz="2000" dirty="0" smtClean="0"/>
              <a:t>Next </a:t>
            </a:r>
            <a:r>
              <a:rPr lang="en-NZ" sz="2000" dirty="0"/>
              <a:t>Meeting</a:t>
            </a:r>
          </a:p>
          <a:p>
            <a:pPr marL="720000" lvl="1" indent="-342891" defTabSz="457189" eaLnBrk="0" hangingPunct="0">
              <a:spcBef>
                <a:spcPts val="800"/>
              </a:spcBef>
              <a:spcAft>
                <a:spcPts val="300"/>
              </a:spcAft>
              <a:buFont typeface="Arial" pitchFamily="-109" charset="0"/>
              <a:buChar char="•"/>
              <a:defRPr/>
            </a:pPr>
            <a:r>
              <a:rPr lang="en-NZ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Arial" charset="0"/>
              </a:rPr>
              <a:t>May 2018, Vietnam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3295" y="1558059"/>
            <a:ext cx="1164437" cy="1767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263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/>
          </p:cNvSpPr>
          <p:nvPr/>
        </p:nvSpPr>
        <p:spPr bwMode="auto">
          <a:xfrm>
            <a:off x="457201" y="360483"/>
            <a:ext cx="6198577" cy="963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ts val="2800"/>
              </a:lnSpc>
            </a:pPr>
            <a:r>
              <a:rPr lang="en-NZ" sz="2800" b="1" dirty="0" smtClean="0">
                <a:solidFill>
                  <a:prstClr val="white"/>
                </a:solidFill>
                <a:latin typeface="Century Gothic" pitchFamily="34" charset="0"/>
                <a:cs typeface="Arial" charset="0"/>
              </a:rPr>
              <a:t>INTEGRATIVE RESEARCH GROUP</a:t>
            </a:r>
            <a:endParaRPr lang="en-GB" sz="2800" b="1" dirty="0">
              <a:solidFill>
                <a:prstClr val="white"/>
              </a:solidFill>
              <a:latin typeface="Century Gothic" pitchFamily="34" charset="0"/>
              <a:cs typeface="Arial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5943" y="1285516"/>
            <a:ext cx="7473820" cy="60144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NZ" sz="2000" dirty="0" smtClean="0"/>
              <a:t>Co-Chairs 	 </a:t>
            </a:r>
          </a:p>
          <a:p>
            <a:pPr marL="720000" lvl="1" indent="-342891" defTabSz="457189" eaLnBrk="0" hangingPunct="0">
              <a:spcBef>
                <a:spcPts val="0"/>
              </a:spcBef>
              <a:spcAft>
                <a:spcPts val="600"/>
              </a:spcAft>
              <a:buFont typeface="Arial" pitchFamily="-109" charset="0"/>
              <a:buChar char="•"/>
              <a:defRPr/>
            </a:pPr>
            <a:r>
              <a:rPr lang="en-NZ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Arial" charset="0"/>
              </a:rPr>
              <a:t>Brian </a:t>
            </a:r>
            <a:r>
              <a:rPr lang="en-NZ" dirty="0" err="1" smtClean="0">
                <a:solidFill>
                  <a:schemeClr val="tx1">
                    <a:lumMod val="65000"/>
                    <a:lumOff val="35000"/>
                  </a:schemeClr>
                </a:solidFill>
                <a:ea typeface="Arial" charset="0"/>
              </a:rPr>
              <a:t>McConkey</a:t>
            </a:r>
            <a:r>
              <a:rPr lang="en-NZ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Arial" charset="0"/>
              </a:rPr>
              <a:t>, Agriculture and </a:t>
            </a:r>
            <a:r>
              <a:rPr lang="en-NZ" dirty="0" err="1" smtClean="0">
                <a:solidFill>
                  <a:schemeClr val="tx1">
                    <a:lumMod val="65000"/>
                    <a:lumOff val="35000"/>
                  </a:schemeClr>
                </a:solidFill>
                <a:ea typeface="Arial" charset="0"/>
              </a:rPr>
              <a:t>Agri</a:t>
            </a:r>
            <a:r>
              <a:rPr lang="en-NZ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Arial" charset="0"/>
              </a:rPr>
              <a:t>-Food Canada</a:t>
            </a:r>
          </a:p>
          <a:p>
            <a:pPr marL="720000" lvl="1" indent="-342891" defTabSz="457189" eaLnBrk="0" hangingPunct="0">
              <a:spcBef>
                <a:spcPts val="0"/>
              </a:spcBef>
              <a:spcAft>
                <a:spcPts val="600"/>
              </a:spcAft>
              <a:buFont typeface="Arial" pitchFamily="-109" charset="0"/>
              <a:buChar char="•"/>
              <a:defRPr/>
            </a:pPr>
            <a:r>
              <a:rPr lang="en-NZ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Arial" charset="0"/>
              </a:rPr>
              <a:t>Lee Nelson, Department of Agriculture, Australia</a:t>
            </a:r>
          </a:p>
          <a:p>
            <a:pPr marL="720000" lvl="1" indent="-342891" defTabSz="457189" eaLnBrk="0" hangingPunct="0">
              <a:spcBef>
                <a:spcPts val="0"/>
              </a:spcBef>
              <a:spcAft>
                <a:spcPts val="600"/>
              </a:spcAft>
              <a:buFont typeface="Arial" pitchFamily="-109" charset="0"/>
              <a:buChar char="•"/>
              <a:defRPr/>
            </a:pPr>
            <a:r>
              <a:rPr lang="en-NZ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Arial" charset="0"/>
              </a:rPr>
              <a:t>Jean-François </a:t>
            </a:r>
            <a:r>
              <a:rPr lang="en-NZ" dirty="0" err="1" smtClean="0">
                <a:solidFill>
                  <a:schemeClr val="tx1">
                    <a:lumMod val="65000"/>
                    <a:lumOff val="35000"/>
                  </a:schemeClr>
                </a:solidFill>
                <a:ea typeface="Arial" charset="0"/>
              </a:rPr>
              <a:t>Soussana</a:t>
            </a:r>
            <a:r>
              <a:rPr lang="en-NZ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Arial" charset="0"/>
              </a:rPr>
              <a:t>, INRA, France</a:t>
            </a:r>
          </a:p>
          <a:p>
            <a:pPr>
              <a:spcBef>
                <a:spcPts val="600"/>
              </a:spcBef>
            </a:pPr>
            <a:r>
              <a:rPr lang="en-NZ" sz="2000" dirty="0" smtClean="0"/>
              <a:t>Group Activities</a:t>
            </a:r>
          </a:p>
          <a:p>
            <a:pPr marL="742944" lvl="1" indent="-285744" defTabSz="914377">
              <a:spcBef>
                <a:spcPts val="60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NZ" i="1" kern="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Verdana" charset="0"/>
                <a:cs typeface="Verdana" charset="0"/>
              </a:rPr>
              <a:t>Soil </a:t>
            </a:r>
            <a:r>
              <a:rPr lang="en-NZ" i="1" kern="0" dirty="0">
                <a:solidFill>
                  <a:schemeClr val="tx1">
                    <a:lumMod val="65000"/>
                    <a:lumOff val="35000"/>
                  </a:schemeClr>
                </a:solidFill>
                <a:ea typeface="Verdana" charset="0"/>
                <a:cs typeface="Verdana" charset="0"/>
              </a:rPr>
              <a:t>carbon network: </a:t>
            </a:r>
            <a:r>
              <a:rPr lang="en-NZ" kern="0" dirty="0">
                <a:solidFill>
                  <a:schemeClr val="tx1">
                    <a:lumMod val="65000"/>
                    <a:lumOff val="35000"/>
                  </a:schemeClr>
                </a:solidFill>
                <a:ea typeface="Verdana" charset="0"/>
                <a:cs typeface="Verdana" charset="0"/>
              </a:rPr>
              <a:t>C-MIP, testing soil carbon models on a global network of long-term bare fallow sites (launched)</a:t>
            </a:r>
          </a:p>
          <a:p>
            <a:pPr marL="742944" lvl="1" indent="-285744" defTabSz="914377">
              <a:spcBef>
                <a:spcPts val="60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NZ" i="1" kern="0" dirty="0">
                <a:solidFill>
                  <a:schemeClr val="tx1">
                    <a:lumMod val="65000"/>
                    <a:lumOff val="35000"/>
                  </a:schemeClr>
                </a:solidFill>
                <a:ea typeface="Verdana" charset="0"/>
                <a:cs typeface="Verdana" charset="0"/>
              </a:rPr>
              <a:t>Field scale network: </a:t>
            </a:r>
            <a:r>
              <a:rPr lang="en-NZ" kern="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Verdana" charset="0"/>
                <a:cs typeface="Verdana" charset="0"/>
              </a:rPr>
              <a:t>GHG-MIP,  N</a:t>
            </a:r>
            <a:r>
              <a:rPr lang="en-NZ" kern="0" baseline="-250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Verdana" charset="0"/>
                <a:cs typeface="Verdana" charset="0"/>
              </a:rPr>
              <a:t>2</a:t>
            </a:r>
            <a:r>
              <a:rPr lang="en-NZ" kern="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Verdana" charset="0"/>
                <a:cs typeface="Verdana" charset="0"/>
              </a:rPr>
              <a:t>O </a:t>
            </a:r>
            <a:r>
              <a:rPr lang="en-NZ" kern="0" dirty="0">
                <a:solidFill>
                  <a:schemeClr val="tx1">
                    <a:lumMod val="65000"/>
                    <a:lumOff val="35000"/>
                  </a:schemeClr>
                </a:solidFill>
                <a:ea typeface="Verdana" charset="0"/>
                <a:cs typeface="Verdana" charset="0"/>
              </a:rPr>
              <a:t>emissions and yields of crop rotations and grasslands at 10 sites across 4 continents. </a:t>
            </a:r>
          </a:p>
          <a:p>
            <a:pPr marL="742944" lvl="1" indent="-285744" defTabSz="914377">
              <a:spcBef>
                <a:spcPts val="60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NZ" i="1" kern="0" dirty="0">
                <a:solidFill>
                  <a:schemeClr val="tx1">
                    <a:lumMod val="65000"/>
                    <a:lumOff val="35000"/>
                  </a:schemeClr>
                </a:solidFill>
                <a:ea typeface="Verdana" charset="0"/>
                <a:cs typeface="Verdana" charset="0"/>
              </a:rPr>
              <a:t>Farm-Region</a:t>
            </a:r>
            <a:r>
              <a:rPr lang="en-NZ" kern="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Verdana" charset="0"/>
                <a:cs typeface="Verdana" charset="0"/>
              </a:rPr>
              <a:t>: </a:t>
            </a:r>
            <a:r>
              <a:rPr lang="en-NZ" kern="0" dirty="0">
                <a:solidFill>
                  <a:schemeClr val="tx1">
                    <a:lumMod val="65000"/>
                    <a:lumOff val="35000"/>
                  </a:schemeClr>
                </a:solidFill>
                <a:ea typeface="Verdana" charset="0"/>
                <a:cs typeface="Verdana" charset="0"/>
              </a:rPr>
              <a:t>global map showing organic carbon inputs to soils required to reach the 4 per 1000 </a:t>
            </a:r>
            <a:r>
              <a:rPr lang="en-NZ" kern="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Verdana" charset="0"/>
                <a:cs typeface="Verdana" charset="0"/>
              </a:rPr>
              <a:t>target</a:t>
            </a:r>
          </a:p>
          <a:p>
            <a:pPr marL="742944" lvl="1" indent="-285744" defTabSz="914377">
              <a:spcBef>
                <a:spcPts val="60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NZ" i="1" kern="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Verdana" charset="0"/>
                <a:cs typeface="Verdana" charset="0"/>
              </a:rPr>
              <a:t>Coordination </a:t>
            </a:r>
            <a:r>
              <a:rPr lang="en-NZ" i="1" kern="0" dirty="0">
                <a:solidFill>
                  <a:schemeClr val="tx1">
                    <a:lumMod val="65000"/>
                    <a:lumOff val="35000"/>
                  </a:schemeClr>
                </a:solidFill>
                <a:ea typeface="Verdana" charset="0"/>
                <a:cs typeface="Verdana" charset="0"/>
              </a:rPr>
              <a:t>of </a:t>
            </a:r>
            <a:r>
              <a:rPr lang="en-NZ" i="1" kern="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Verdana" charset="0"/>
                <a:cs typeface="Verdana" charset="0"/>
              </a:rPr>
              <a:t>international</a:t>
            </a:r>
            <a:r>
              <a:rPr lang="en-NZ" kern="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Verdana" charset="0"/>
                <a:cs typeface="Verdana" charset="0"/>
              </a:rPr>
              <a:t> </a:t>
            </a:r>
            <a:r>
              <a:rPr lang="en-NZ" kern="0" dirty="0">
                <a:solidFill>
                  <a:schemeClr val="tx1">
                    <a:lumMod val="65000"/>
                    <a:lumOff val="35000"/>
                  </a:schemeClr>
                </a:solidFill>
                <a:ea typeface="Verdana" charset="0"/>
                <a:cs typeface="Verdana" charset="0"/>
              </a:rPr>
              <a:t>soil carbon sequestration </a:t>
            </a:r>
            <a:r>
              <a:rPr lang="en-NZ" kern="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Verdana" charset="0"/>
                <a:cs typeface="Verdana" charset="0"/>
              </a:rPr>
              <a:t>research (CIRCASA) </a:t>
            </a:r>
            <a:r>
              <a:rPr lang="en-NZ" kern="0" dirty="0">
                <a:solidFill>
                  <a:schemeClr val="tx1">
                    <a:lumMod val="65000"/>
                    <a:lumOff val="35000"/>
                  </a:schemeClr>
                </a:solidFill>
                <a:ea typeface="Verdana" charset="0"/>
                <a:cs typeface="Verdana" charset="0"/>
              </a:rPr>
              <a:t>17 </a:t>
            </a:r>
            <a:r>
              <a:rPr lang="en-NZ" kern="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Verdana" charset="0"/>
                <a:cs typeface="Verdana" charset="0"/>
              </a:rPr>
              <a:t>countries.</a:t>
            </a:r>
            <a:endParaRPr lang="en-NZ" kern="0" dirty="0">
              <a:solidFill>
                <a:schemeClr val="tx1">
                  <a:lumMod val="65000"/>
                  <a:lumOff val="35000"/>
                </a:schemeClr>
              </a:solidFill>
              <a:ea typeface="Verdana" charset="0"/>
              <a:cs typeface="Verdana" charset="0"/>
            </a:endParaRPr>
          </a:p>
          <a:p>
            <a:pPr marL="377109" lvl="1" defTabSz="457189" eaLnBrk="0" hangingPunct="0">
              <a:spcBef>
                <a:spcPts val="800"/>
              </a:spcBef>
              <a:spcAft>
                <a:spcPts val="300"/>
              </a:spcAft>
              <a:defRPr/>
            </a:pPr>
            <a:r>
              <a:rPr lang="en-NZ" sz="2000" dirty="0" smtClean="0"/>
              <a:t>Next Meeting</a:t>
            </a:r>
          </a:p>
          <a:p>
            <a:pPr marL="720000" lvl="1" indent="-342891" defTabSz="457189" eaLnBrk="0" hangingPunct="0">
              <a:spcBef>
                <a:spcPts val="800"/>
              </a:spcBef>
              <a:spcAft>
                <a:spcPts val="300"/>
              </a:spcAft>
              <a:buFont typeface="Arial" pitchFamily="-109" charset="0"/>
              <a:buChar char="•"/>
              <a:defRPr/>
            </a:pPr>
            <a:r>
              <a:rPr lang="en-NZ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Arial" charset="0"/>
              </a:rPr>
              <a:t>17-19 January 2018, Paris, France – including 1 day symposium.</a:t>
            </a:r>
          </a:p>
          <a:p>
            <a:endParaRPr lang="en-NZ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3775" y="1647111"/>
            <a:ext cx="1341236" cy="1816765"/>
          </a:xfrm>
          <a:prstGeom prst="rect">
            <a:avLst/>
          </a:prstGeom>
        </p:spPr>
      </p:pic>
      <p:graphicFrame>
        <p:nvGraphicFramePr>
          <p:cNvPr id="5" name="Diagramme 4"/>
          <p:cNvGraphicFramePr/>
          <p:nvPr>
            <p:extLst>
              <p:ext uri="{D42A27DB-BD31-4B8C-83A1-F6EECF244321}">
                <p14:modId xmlns:p14="http://schemas.microsoft.com/office/powerpoint/2010/main" val="1798022112"/>
              </p:ext>
            </p:extLst>
          </p:nvPr>
        </p:nvGraphicFramePr>
        <p:xfrm>
          <a:off x="6722704" y="3181738"/>
          <a:ext cx="3102429" cy="34220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097448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67" t="274" r="31680" b="78"/>
          <a:stretch/>
        </p:blipFill>
        <p:spPr>
          <a:xfrm>
            <a:off x="0" y="0"/>
            <a:ext cx="9144000" cy="6898640"/>
          </a:xfrm>
          <a:prstGeom prst="rect">
            <a:avLst/>
          </a:prstGeom>
          <a:noFill/>
        </p:spPr>
      </p:pic>
      <p:sp>
        <p:nvSpPr>
          <p:cNvPr id="37889" name="Rectangle 2"/>
          <p:cNvSpPr>
            <a:spLocks noGrp="1"/>
          </p:cNvSpPr>
          <p:nvPr>
            <p:ph type="title" idx="4294967295"/>
          </p:nvPr>
        </p:nvSpPr>
        <p:spPr>
          <a:xfrm>
            <a:off x="457200" y="2782440"/>
            <a:ext cx="8229600" cy="436004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NZ" sz="3200" b="1" dirty="0" smtClean="0">
                <a:solidFill>
                  <a:schemeClr val="bg1"/>
                </a:solidFill>
                <a:latin typeface="Century Gothic" pitchFamily="34" charset="0"/>
                <a:cs typeface="Arial" charset="0"/>
              </a:rPr>
              <a:t>FOR MORE INFORMATION</a:t>
            </a:r>
            <a:endParaRPr lang="en-GB" sz="3200" b="1" dirty="0" smtClean="0">
              <a:solidFill>
                <a:schemeClr val="bg1"/>
              </a:solidFill>
              <a:latin typeface="Century Gothic" pitchFamily="34" charset="0"/>
              <a:cs typeface="Arial" charset="0"/>
            </a:endParaRPr>
          </a:p>
        </p:txBody>
      </p:sp>
      <p:sp>
        <p:nvSpPr>
          <p:cNvPr id="37890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3049934"/>
            <a:ext cx="8229600" cy="2322165"/>
          </a:xfrm>
          <a:prstGeom prst="rect">
            <a:avLst/>
          </a:prstGeom>
        </p:spPr>
        <p:txBody>
          <a:bodyPr/>
          <a:lstStyle/>
          <a:p>
            <a:pPr algn="ctr"/>
            <a:endParaRPr lang="en-NZ" sz="2800" b="1" dirty="0" smtClean="0">
              <a:solidFill>
                <a:schemeClr val="bg1"/>
              </a:solidFill>
              <a:latin typeface="Century Gothic" pitchFamily="34" charset="0"/>
              <a:cs typeface="Arial" charset="0"/>
            </a:endParaRPr>
          </a:p>
          <a:p>
            <a:pPr algn="ctr"/>
            <a:r>
              <a:rPr lang="en-NZ" sz="2800" b="1" dirty="0" err="1" smtClean="0">
                <a:solidFill>
                  <a:schemeClr val="bg1"/>
                </a:solidFill>
                <a:latin typeface="Century Gothic" pitchFamily="34" charset="0"/>
                <a:cs typeface="Arial" charset="0"/>
              </a:rPr>
              <a:t>www.globalresearchalliance.org</a:t>
            </a:r>
            <a:r>
              <a:rPr lang="en-NZ" sz="2800" b="1" dirty="0" smtClean="0">
                <a:solidFill>
                  <a:schemeClr val="bg1"/>
                </a:solidFill>
                <a:latin typeface="Century Gothic" pitchFamily="34" charset="0"/>
                <a:cs typeface="Arial" charset="0"/>
              </a:rPr>
              <a:t> </a:t>
            </a:r>
            <a:endParaRPr lang="en-NZ" sz="2800" b="1" dirty="0">
              <a:solidFill>
                <a:schemeClr val="bg1"/>
              </a:solidFill>
              <a:latin typeface="Century Gothic" pitchFamily="34" charset="0"/>
              <a:cs typeface="Arial" charset="0"/>
            </a:endParaRPr>
          </a:p>
          <a:p>
            <a:pPr algn="ctr"/>
            <a:r>
              <a:rPr lang="en-NZ" sz="2800" b="1" dirty="0" smtClean="0">
                <a:solidFill>
                  <a:schemeClr val="bg1"/>
                </a:solidFill>
                <a:latin typeface="Century Gothic" pitchFamily="34" charset="0"/>
                <a:cs typeface="Arial" charset="0"/>
              </a:rPr>
              <a:t>secretariat@globalresearchalliance.org</a:t>
            </a:r>
          </a:p>
          <a:p>
            <a:pPr algn="ctr"/>
            <a:r>
              <a:rPr lang="en-GB" sz="2800" b="1" dirty="0" smtClean="0">
                <a:solidFill>
                  <a:schemeClr val="bg1"/>
                </a:solidFill>
                <a:latin typeface="Century Gothic" pitchFamily="34" charset="0"/>
                <a:cs typeface="Arial" charset="0"/>
              </a:rPr>
              <a:t>Twitter: @GRA_GHG</a:t>
            </a:r>
            <a:endParaRPr lang="en-GB" sz="2800" b="1" dirty="0">
              <a:solidFill>
                <a:schemeClr val="bg1"/>
              </a:solidFill>
              <a:latin typeface="Century Gothic" pitchFamily="34" charset="0"/>
              <a:cs typeface="Arial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-9315"/>
            <a:ext cx="9143999" cy="1335079"/>
          </a:xfrm>
          <a:prstGeom prst="rect">
            <a:avLst/>
          </a:prstGeom>
          <a:gradFill>
            <a:gsLst>
              <a:gs pos="35000">
                <a:srgbClr val="5A93AB">
                  <a:alpha val="76000"/>
                </a:srgbClr>
              </a:gs>
              <a:gs pos="98000">
                <a:srgbClr val="346681">
                  <a:alpha val="94000"/>
                </a:srgbClr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5151" y="-9315"/>
            <a:ext cx="2228850" cy="13350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5614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33137"/>
            <a:ext cx="9183731" cy="6047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936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1" descr="C:\Users\mhooper\Desktop\WAF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299" y="3228264"/>
            <a:ext cx="1831066" cy="1459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2"/>
          <p:cNvSpPr txBox="1">
            <a:spLocks/>
          </p:cNvSpPr>
          <p:nvPr/>
        </p:nvSpPr>
        <p:spPr bwMode="auto">
          <a:xfrm>
            <a:off x="457201" y="360485"/>
            <a:ext cx="6198577" cy="963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ts val="2800"/>
              </a:lnSpc>
            </a:pPr>
            <a:r>
              <a:rPr lang="en-NZ" sz="2800" b="1" dirty="0" smtClean="0">
                <a:solidFill>
                  <a:schemeClr val="bg1"/>
                </a:solidFill>
                <a:latin typeface="Century Gothic" pitchFamily="34" charset="0"/>
                <a:cs typeface="Arial" charset="0"/>
              </a:rPr>
              <a:t>PARTNER ORGANISATIONS</a:t>
            </a:r>
            <a:endParaRPr lang="en-GB" sz="2800" b="1" dirty="0">
              <a:solidFill>
                <a:schemeClr val="bg1"/>
              </a:solidFill>
              <a:latin typeface="Century Gothic" pitchFamily="34" charset="0"/>
              <a:cs typeface="Arial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1" y="4979405"/>
            <a:ext cx="1855173" cy="679126"/>
          </a:xfrm>
          <a:prstGeom prst="rect">
            <a:avLst/>
          </a:prstGeom>
        </p:spPr>
      </p:pic>
      <p:pic>
        <p:nvPicPr>
          <p:cNvPr id="6" name="Picture 2" descr="logo faccejp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5851" y="5900667"/>
            <a:ext cx="2006686" cy="819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tksystems.fr/4p1000/rejoindre-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7137" y="3172729"/>
            <a:ext cx="1660859" cy="1382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ipcc.ch/Home_files/bannersmall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07" r="12194"/>
          <a:stretch/>
        </p:blipFill>
        <p:spPr bwMode="auto">
          <a:xfrm>
            <a:off x="5414210" y="1880954"/>
            <a:ext cx="3184359" cy="77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mhooper\Desktop\ADB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8682" y="4435982"/>
            <a:ext cx="1519433" cy="1512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29949" y="1684057"/>
            <a:ext cx="1566959" cy="1308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93642" y="1603905"/>
            <a:ext cx="1373490" cy="1631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25090" y="2695852"/>
            <a:ext cx="1355871" cy="1355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 descr="C:\Users\mhooper\Desktop\idb.gif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7363" y="2943387"/>
            <a:ext cx="1427963" cy="1371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4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69575" y="4700682"/>
            <a:ext cx="1207795" cy="1036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5" descr="C:\Users\mhooper\Desktop\World_Farmers_Organization_logo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5699" y="4221303"/>
            <a:ext cx="1534426" cy="160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6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5620885"/>
            <a:ext cx="2845837" cy="1408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7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42913" y="5734062"/>
            <a:ext cx="2407815" cy="931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s://www.fontagro.org/wp-content/themes/fontagro/_/img/logo.pn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873" y="1733712"/>
            <a:ext cx="1112901" cy="1209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9"/>
          <p:cNvPicPr>
            <a:picLocks noChangeAspect="1" noChangeArrowheads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18" b="15745"/>
          <a:stretch/>
        </p:blipFill>
        <p:spPr bwMode="auto">
          <a:xfrm>
            <a:off x="1765431" y="3138048"/>
            <a:ext cx="1677482" cy="1120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7807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 bwMode="auto">
          <a:xfrm>
            <a:off x="622108" y="1622107"/>
            <a:ext cx="8640960" cy="4782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ts val="1500"/>
              </a:spcAft>
              <a:defRPr sz="2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1439863" indent="-269875" algn="l" rtl="0" eaLnBrk="1" fontAlgn="base" hangingPunct="1">
              <a:spcBef>
                <a:spcPts val="500"/>
              </a:spcBef>
              <a:spcAft>
                <a:spcPts val="500"/>
              </a:spcAft>
              <a:buClr>
                <a:schemeClr val="accent1"/>
              </a:buClr>
              <a:buChar char="•"/>
              <a:defRPr sz="2200">
                <a:solidFill>
                  <a:schemeClr val="tx1"/>
                </a:solidFill>
                <a:latin typeface="+mn-lt"/>
                <a:cs typeface="+mn-cs"/>
              </a:defRPr>
            </a:lvl2pPr>
            <a:lvl3pPr marL="1440000" algn="l" rtl="0" eaLnBrk="1" fontAlgn="base" hangingPunct="1">
              <a:spcBef>
                <a:spcPts val="300"/>
              </a:spcBef>
              <a:spcAft>
                <a:spcPts val="300"/>
              </a:spcAft>
              <a:defRPr sz="1600">
                <a:solidFill>
                  <a:schemeClr val="accent2"/>
                </a:solidFill>
                <a:latin typeface="+mn-lt"/>
                <a:cs typeface="+mn-cs"/>
              </a:defRPr>
            </a:lvl3pPr>
            <a:lvl4pPr marL="1709738" indent="-269875" algn="l" rtl="0" eaLnBrk="1" fontAlgn="base" hangingPunct="1">
              <a:spcBef>
                <a:spcPts val="300"/>
              </a:spcBef>
              <a:spcAft>
                <a:spcPts val="300"/>
              </a:spcAft>
              <a:buChar char="–"/>
              <a:defRPr sz="1600">
                <a:solidFill>
                  <a:schemeClr val="accent2"/>
                </a:solidFill>
                <a:latin typeface="+mn-lt"/>
                <a:cs typeface="+mn-cs"/>
              </a:defRPr>
            </a:lvl4pPr>
            <a:lvl5pPr marL="1980000" indent="-270000" algn="l" defTabSz="270000" rtl="0" eaLnBrk="1" fontAlgn="base" hangingPunct="1">
              <a:spcBef>
                <a:spcPts val="300"/>
              </a:spcBef>
              <a:spcAft>
                <a:spcPts val="300"/>
              </a:spcAft>
              <a:buChar char="»"/>
              <a:defRPr sz="1600">
                <a:solidFill>
                  <a:schemeClr val="accent2"/>
                </a:solidFill>
                <a:latin typeface="+mn-lt"/>
                <a:cs typeface="+mn-cs"/>
              </a:defRPr>
            </a:lvl5pPr>
            <a:lvl6pPr marL="3414713" indent="-228600" algn="l" rtl="0" eaLnBrk="1" fontAlgn="base" hangingPunct="1">
              <a:spcBef>
                <a:spcPct val="20000"/>
              </a:spcBef>
              <a:spcAft>
                <a:spcPct val="20000"/>
              </a:spcAft>
              <a:buChar char="»"/>
              <a:defRPr sz="2200">
                <a:solidFill>
                  <a:schemeClr val="tx1"/>
                </a:solidFill>
                <a:latin typeface="+mn-lt"/>
                <a:cs typeface="+mn-cs"/>
              </a:defRPr>
            </a:lvl6pPr>
            <a:lvl7pPr marL="3871913" indent="-228600" algn="l" rtl="0" eaLnBrk="1" fontAlgn="base" hangingPunct="1">
              <a:spcBef>
                <a:spcPct val="20000"/>
              </a:spcBef>
              <a:spcAft>
                <a:spcPct val="20000"/>
              </a:spcAft>
              <a:buChar char="»"/>
              <a:defRPr sz="2200">
                <a:solidFill>
                  <a:schemeClr val="tx1"/>
                </a:solidFill>
                <a:latin typeface="+mn-lt"/>
                <a:cs typeface="+mn-cs"/>
              </a:defRPr>
            </a:lvl7pPr>
            <a:lvl8pPr marL="4329113" indent="-228600" algn="l" rtl="0" eaLnBrk="1" fontAlgn="base" hangingPunct="1">
              <a:spcBef>
                <a:spcPct val="20000"/>
              </a:spcBef>
              <a:spcAft>
                <a:spcPct val="20000"/>
              </a:spcAft>
              <a:buChar char="»"/>
              <a:defRPr sz="2200">
                <a:solidFill>
                  <a:schemeClr val="tx1"/>
                </a:solidFill>
                <a:latin typeface="+mn-lt"/>
                <a:cs typeface="+mn-cs"/>
              </a:defRPr>
            </a:lvl8pPr>
            <a:lvl9pPr marL="4786313" indent="-228600" algn="l" rtl="0" eaLnBrk="1" fontAlgn="base" hangingPunct="1">
              <a:spcBef>
                <a:spcPct val="20000"/>
              </a:spcBef>
              <a:spcAft>
                <a:spcPct val="20000"/>
              </a:spcAft>
              <a:buChar char="»"/>
              <a:defRPr sz="22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NZ" sz="1800" dirty="0" smtClean="0">
                <a:solidFill>
                  <a:schemeClr val="tx1"/>
                </a:solidFill>
              </a:rPr>
              <a:t>The Council agreed to re-issue </a:t>
            </a:r>
            <a:r>
              <a:rPr lang="en-NZ" sz="1800" dirty="0">
                <a:solidFill>
                  <a:schemeClr val="tx1"/>
                </a:solidFill>
              </a:rPr>
              <a:t>invitations to the Asian Development Bank and International Fund for Agricultural Development to be partners of the GRA.  </a:t>
            </a:r>
            <a:endParaRPr lang="en-NZ" sz="1800" dirty="0" smtClean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sz="1800" dirty="0" smtClean="0">
                <a:solidFill>
                  <a:schemeClr val="tx1"/>
                </a:solidFill>
              </a:rPr>
              <a:t>Accepted the request </a:t>
            </a:r>
            <a:r>
              <a:rPr lang="en-NZ" sz="1800" dirty="0">
                <a:solidFill>
                  <a:schemeClr val="tx1"/>
                </a:solidFill>
              </a:rPr>
              <a:t>for partnership from the International Soil Reference and Information Centre (ISRIC).</a:t>
            </a:r>
            <a:endParaRPr lang="es-419" sz="180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sz="1800" dirty="0" smtClean="0">
                <a:solidFill>
                  <a:schemeClr val="tx1"/>
                </a:solidFill>
              </a:rPr>
              <a:t>Agreed to pursue </a:t>
            </a:r>
            <a:r>
              <a:rPr lang="en-NZ" sz="1800" dirty="0">
                <a:solidFill>
                  <a:schemeClr val="tx1"/>
                </a:solidFill>
              </a:rPr>
              <a:t>partnerships with the following </a:t>
            </a:r>
            <a:r>
              <a:rPr lang="en-NZ" sz="1800" dirty="0" smtClean="0">
                <a:solidFill>
                  <a:schemeClr val="tx1"/>
                </a:solidFill>
              </a:rPr>
              <a:t>organisations:</a:t>
            </a:r>
          </a:p>
          <a:p>
            <a:pPr marL="720000" indent="-285750">
              <a:buFont typeface="Courier New" panose="02070309020205020404" pitchFamily="49" charset="0"/>
              <a:buChar char="o"/>
            </a:pPr>
            <a:r>
              <a:rPr lang="en-NZ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Global </a:t>
            </a:r>
            <a:r>
              <a:rPr lang="en-NZ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Agri-business Alliance (GAA)</a:t>
            </a:r>
          </a:p>
          <a:p>
            <a:pPr marL="720000" indent="-285750">
              <a:buFont typeface="Courier New" panose="02070309020205020404" pitchFamily="49" charset="0"/>
              <a:buChar char="o"/>
            </a:pPr>
            <a:r>
              <a:rPr lang="en-NZ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World Business Council on Sustainable Development (</a:t>
            </a:r>
            <a:r>
              <a:rPr lang="en-NZ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WBCSD)</a:t>
            </a:r>
          </a:p>
          <a:p>
            <a:pPr marL="720000" indent="-285750">
              <a:buFont typeface="Courier New" panose="02070309020205020404" pitchFamily="49" charset="0"/>
              <a:buChar char="o"/>
            </a:pPr>
            <a:r>
              <a:rPr lang="en-NZ" sz="18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MS PGothic" pitchFamily="50" charset="-128"/>
              </a:rPr>
              <a:t>Sustainable </a:t>
            </a:r>
            <a:r>
              <a:rPr lang="en-NZ" sz="1800" dirty="0">
                <a:solidFill>
                  <a:schemeClr val="tx1">
                    <a:lumMod val="65000"/>
                    <a:lumOff val="35000"/>
                  </a:schemeClr>
                </a:solidFill>
                <a:ea typeface="MS PGothic" pitchFamily="50" charset="-128"/>
              </a:rPr>
              <a:t>Agriculture Initiative Platform (SAI </a:t>
            </a:r>
            <a:r>
              <a:rPr lang="en-NZ" sz="18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MS PGothic" pitchFamily="50" charset="-128"/>
              </a:rPr>
              <a:t>Platform)</a:t>
            </a:r>
          </a:p>
          <a:p>
            <a:pPr marL="720000" indent="-285750">
              <a:buFont typeface="Courier New" panose="02070309020205020404" pitchFamily="49" charset="0"/>
              <a:buChar char="o"/>
            </a:pPr>
            <a:r>
              <a:rPr lang="en-NZ" sz="18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MS PGothic" pitchFamily="50" charset="-128"/>
              </a:rPr>
              <a:t>International </a:t>
            </a:r>
            <a:r>
              <a:rPr lang="en-NZ" sz="1800" dirty="0">
                <a:solidFill>
                  <a:schemeClr val="tx1">
                    <a:lumMod val="65000"/>
                    <a:lumOff val="35000"/>
                  </a:schemeClr>
                </a:solidFill>
                <a:ea typeface="MS PGothic" pitchFamily="50" charset="-128"/>
              </a:rPr>
              <a:t>Fertiliser Development Centre (</a:t>
            </a:r>
            <a:r>
              <a:rPr lang="en-NZ" sz="18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MS PGothic" pitchFamily="50" charset="-128"/>
              </a:rPr>
              <a:t>IFDC)</a:t>
            </a:r>
          </a:p>
          <a:p>
            <a:pPr marL="720000" indent="-285750">
              <a:buFont typeface="Courier New" panose="02070309020205020404" pitchFamily="49" charset="0"/>
              <a:buChar char="o"/>
            </a:pPr>
            <a:r>
              <a:rPr lang="en-NZ" sz="18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MS PGothic" pitchFamily="50" charset="-128"/>
              </a:rPr>
              <a:t>Caribbean </a:t>
            </a:r>
            <a:r>
              <a:rPr lang="en-NZ" sz="1800" dirty="0">
                <a:solidFill>
                  <a:schemeClr val="tx1">
                    <a:lumMod val="65000"/>
                    <a:lumOff val="35000"/>
                  </a:schemeClr>
                </a:solidFill>
                <a:ea typeface="MS PGothic" pitchFamily="50" charset="-128"/>
              </a:rPr>
              <a:t>Agricultural Research &amp; Development Institute (</a:t>
            </a:r>
            <a:r>
              <a:rPr lang="en-NZ" sz="18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MS PGothic" pitchFamily="50" charset="-128"/>
              </a:rPr>
              <a:t>CARDI)</a:t>
            </a:r>
          </a:p>
          <a:p>
            <a:pPr marL="720000" indent="-285750">
              <a:buFont typeface="Courier New" panose="02070309020205020404" pitchFamily="49" charset="0"/>
              <a:buChar char="o"/>
            </a:pPr>
            <a:r>
              <a:rPr lang="en-NZ" sz="18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MS PGothic" pitchFamily="50" charset="-128"/>
              </a:rPr>
              <a:t>Forum </a:t>
            </a:r>
            <a:r>
              <a:rPr lang="en-NZ" sz="1800" dirty="0">
                <a:solidFill>
                  <a:schemeClr val="tx1">
                    <a:lumMod val="65000"/>
                    <a:lumOff val="35000"/>
                  </a:schemeClr>
                </a:solidFill>
                <a:ea typeface="MS PGothic" pitchFamily="50" charset="-128"/>
              </a:rPr>
              <a:t>for Agricultural Research in Africa (FARA)</a:t>
            </a:r>
            <a:endParaRPr lang="es-419" sz="1800" dirty="0">
              <a:solidFill>
                <a:schemeClr val="tx1">
                  <a:lumMod val="65000"/>
                  <a:lumOff val="35000"/>
                </a:schemeClr>
              </a:solidFill>
              <a:ea typeface="MS PGothic" pitchFamily="50" charset="-128"/>
            </a:endParaRPr>
          </a:p>
        </p:txBody>
      </p:sp>
      <p:sp>
        <p:nvSpPr>
          <p:cNvPr id="4" name="Rectangle 2"/>
          <p:cNvSpPr txBox="1">
            <a:spLocks/>
          </p:cNvSpPr>
          <p:nvPr/>
        </p:nvSpPr>
        <p:spPr bwMode="auto">
          <a:xfrm>
            <a:off x="35496" y="473725"/>
            <a:ext cx="7632848" cy="750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ts val="2800"/>
              </a:lnSpc>
            </a:pPr>
            <a:r>
              <a:rPr lang="en-NZ" sz="2800" b="1" dirty="0" smtClean="0">
                <a:solidFill>
                  <a:schemeClr val="bg1"/>
                </a:solidFill>
                <a:latin typeface="Century Gothic" pitchFamily="34" charset="0"/>
                <a:cs typeface="Arial" charset="0"/>
              </a:rPr>
              <a:t>Potential Partners</a:t>
            </a:r>
            <a:endParaRPr lang="en-GB" sz="2800" b="1" dirty="0">
              <a:solidFill>
                <a:schemeClr val="bg1"/>
              </a:solidFill>
              <a:latin typeface="Century Gothic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38762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/>
          </p:cNvSpPr>
          <p:nvPr/>
        </p:nvSpPr>
        <p:spPr bwMode="auto">
          <a:xfrm>
            <a:off x="457201" y="360485"/>
            <a:ext cx="6198577" cy="963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ts val="2800"/>
              </a:lnSpc>
            </a:pPr>
            <a:r>
              <a:rPr lang="en-NZ" sz="2800" b="1" dirty="0" smtClean="0">
                <a:solidFill>
                  <a:schemeClr val="bg1"/>
                </a:solidFill>
                <a:latin typeface="Century Gothic" pitchFamily="34" charset="0"/>
                <a:cs typeface="Arial" charset="0"/>
              </a:rPr>
              <a:t>2017 COUNCIL MEETING OUTCOMES</a:t>
            </a:r>
            <a:endParaRPr lang="en-GB" sz="2800" b="1" dirty="0">
              <a:solidFill>
                <a:schemeClr val="bg1"/>
              </a:solidFill>
              <a:latin typeface="Century Gothic" pitchFamily="34" charset="0"/>
              <a:cs typeface="Aria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3817" y="1424434"/>
            <a:ext cx="8085065" cy="61178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NZ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Germany confirmed as vice –Chair</a:t>
            </a:r>
          </a:p>
          <a:p>
            <a:pPr marL="742950" lvl="1" indent="-28575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NZ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Proposal to host a GRA Conference jointly with FACCE, alongside the </a:t>
            </a:r>
            <a:r>
              <a:rPr lang="en-NZ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2018 </a:t>
            </a:r>
            <a:r>
              <a:rPr lang="en-NZ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Council </a:t>
            </a:r>
            <a:r>
              <a:rPr lang="en-NZ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meeting</a:t>
            </a:r>
          </a:p>
          <a:p>
            <a:pPr marL="342900" indent="-34290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NZ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Livestock and Paddy Rice Research Groups call for Members to support a 3rd </a:t>
            </a:r>
            <a:r>
              <a:rPr lang="en-NZ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Co-Chair </a:t>
            </a:r>
            <a:r>
              <a:rPr lang="en-NZ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 each </a:t>
            </a:r>
            <a:r>
              <a:rPr lang="en-NZ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Group.</a:t>
            </a:r>
            <a:endParaRPr lang="en-NZ" sz="24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NZ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Develop an inventory of capability building needs  - and survey of capability fellowships and training events.</a:t>
            </a:r>
          </a:p>
          <a:p>
            <a:pPr marL="342900" lvl="0" indent="-34290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NZ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Research </a:t>
            </a:r>
            <a:r>
              <a:rPr lang="en-NZ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Groups proposed developing regional </a:t>
            </a:r>
            <a:r>
              <a:rPr lang="en-NZ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capability building </a:t>
            </a:r>
            <a:r>
              <a:rPr lang="en-NZ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activities, coordinated across all Groups.</a:t>
            </a:r>
            <a:endParaRPr lang="en-NZ" sz="24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NZ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Facilitate capability building support – including </a:t>
            </a:r>
            <a:r>
              <a:rPr lang="en-NZ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fellowships</a:t>
            </a:r>
          </a:p>
          <a:p>
            <a:pPr marL="342900" lvl="0" indent="-34290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NZ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Council Members to identify the Flagship projects they will support.</a:t>
            </a:r>
            <a:endParaRPr lang="en-NZ" sz="2400" dirty="0" smtClean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07000"/>
              </a:lnSpc>
              <a:spcAft>
                <a:spcPts val="0"/>
              </a:spcAft>
            </a:pPr>
            <a:endParaRPr lang="en-NZ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07591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/>
          </p:cNvSpPr>
          <p:nvPr/>
        </p:nvSpPr>
        <p:spPr bwMode="auto">
          <a:xfrm>
            <a:off x="457201" y="360485"/>
            <a:ext cx="6198577" cy="963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ts val="2800"/>
              </a:lnSpc>
            </a:pPr>
            <a:r>
              <a:rPr lang="en-NZ" sz="2800" b="1" dirty="0" smtClean="0">
                <a:solidFill>
                  <a:schemeClr val="bg1"/>
                </a:solidFill>
                <a:latin typeface="Century Gothic" pitchFamily="34" charset="0"/>
                <a:cs typeface="Arial" charset="0"/>
              </a:rPr>
              <a:t>WEBSITE UPDATES </a:t>
            </a:r>
            <a:endParaRPr lang="en-GB" sz="2800" b="1" dirty="0">
              <a:solidFill>
                <a:schemeClr val="bg1"/>
              </a:solidFill>
              <a:latin typeface="Century Gothic" pitchFamily="34" charset="0"/>
              <a:cs typeface="Arial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t="10622" r="20190" b="4444"/>
          <a:stretch/>
        </p:blipFill>
        <p:spPr>
          <a:xfrm>
            <a:off x="652816" y="1954063"/>
            <a:ext cx="7962864" cy="4766777"/>
          </a:xfrm>
          <a:prstGeom prst="rect">
            <a:avLst/>
          </a:prstGeom>
          <a:ln w="15875"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9" name="Rectangle 8"/>
          <p:cNvSpPr/>
          <p:nvPr/>
        </p:nvSpPr>
        <p:spPr>
          <a:xfrm>
            <a:off x="670560" y="1407378"/>
            <a:ext cx="79451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189" eaLnBrk="0" hangingPunct="0">
              <a:spcBef>
                <a:spcPts val="800"/>
              </a:spcBef>
              <a:spcAft>
                <a:spcPts val="300"/>
              </a:spcAft>
              <a:defRPr/>
            </a:pPr>
            <a:r>
              <a:rPr lang="en-NZ" dirty="0" smtClean="0">
                <a:ea typeface="Arial" charset="0"/>
              </a:rPr>
              <a:t>Expansion of Research Group Pages – to showcase Networks and activities</a:t>
            </a:r>
            <a:endParaRPr lang="en-NZ" dirty="0">
              <a:ea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9267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10792" r="39983" b="5533"/>
          <a:stretch/>
        </p:blipFill>
        <p:spPr>
          <a:xfrm>
            <a:off x="157231" y="2158794"/>
            <a:ext cx="5992109" cy="4699206"/>
          </a:xfrm>
          <a:prstGeom prst="rect">
            <a:avLst/>
          </a:prstGeom>
          <a:ln w="15875"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4" name="Rectangle 2"/>
          <p:cNvSpPr txBox="1">
            <a:spLocks/>
          </p:cNvSpPr>
          <p:nvPr/>
        </p:nvSpPr>
        <p:spPr bwMode="auto">
          <a:xfrm>
            <a:off x="457201" y="360485"/>
            <a:ext cx="6198577" cy="963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ts val="2800"/>
              </a:lnSpc>
            </a:pPr>
            <a:r>
              <a:rPr lang="en-NZ" sz="2800" b="1" dirty="0" smtClean="0">
                <a:solidFill>
                  <a:schemeClr val="bg1"/>
                </a:solidFill>
                <a:latin typeface="Century Gothic" pitchFamily="34" charset="0"/>
                <a:cs typeface="Arial" charset="0"/>
              </a:rPr>
              <a:t>WEBSITE UPDATES </a:t>
            </a:r>
            <a:endParaRPr lang="en-GB" sz="2800" b="1" dirty="0">
              <a:solidFill>
                <a:schemeClr val="bg1"/>
              </a:solidFill>
              <a:latin typeface="Century Gothic" pitchFamily="34" charset="0"/>
              <a:cs typeface="Arial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105702" y="1324145"/>
            <a:ext cx="8419122" cy="12054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20000" indent="-342891" defTabSz="457189" eaLnBrk="0" hangingPunct="0">
              <a:spcBef>
                <a:spcPts val="800"/>
              </a:spcBef>
              <a:spcAft>
                <a:spcPts val="300"/>
              </a:spcAft>
              <a:buFont typeface="Arial" pitchFamily="-109" charset="0"/>
              <a:buChar char="•"/>
              <a:defRPr/>
            </a:pPr>
            <a:r>
              <a:rPr lang="en-NZ" dirty="0">
                <a:solidFill>
                  <a:schemeClr val="tx1">
                    <a:lumMod val="65000"/>
                    <a:lumOff val="35000"/>
                  </a:schemeClr>
                </a:solidFill>
                <a:ea typeface="Arial" charset="0"/>
              </a:rPr>
              <a:t>Highlight </a:t>
            </a:r>
            <a:r>
              <a:rPr lang="en-NZ" dirty="0" err="1">
                <a:solidFill>
                  <a:schemeClr val="tx1">
                    <a:lumMod val="65000"/>
                    <a:lumOff val="35000"/>
                  </a:schemeClr>
                </a:solidFill>
                <a:ea typeface="Arial" charset="0"/>
              </a:rPr>
              <a:t>workplan</a:t>
            </a:r>
            <a:r>
              <a:rPr lang="en-NZ" dirty="0">
                <a:solidFill>
                  <a:schemeClr val="tx1">
                    <a:lumMod val="65000"/>
                    <a:lumOff val="35000"/>
                  </a:schemeClr>
                </a:solidFill>
                <a:ea typeface="Arial" charset="0"/>
              </a:rPr>
              <a:t> elements and activities </a:t>
            </a:r>
          </a:p>
          <a:p>
            <a:pPr marL="720000" indent="-342891" defTabSz="457189" eaLnBrk="0" hangingPunct="0">
              <a:spcBef>
                <a:spcPts val="800"/>
              </a:spcBef>
              <a:spcAft>
                <a:spcPts val="300"/>
              </a:spcAft>
              <a:buFont typeface="Arial" pitchFamily="-109" charset="0"/>
              <a:buChar char="•"/>
              <a:defRPr/>
            </a:pPr>
            <a:r>
              <a:rPr lang="en-NZ" dirty="0">
                <a:solidFill>
                  <a:schemeClr val="tx1">
                    <a:lumMod val="65000"/>
                    <a:lumOff val="35000"/>
                  </a:schemeClr>
                </a:solidFill>
                <a:ea typeface="Arial" charset="0"/>
              </a:rPr>
              <a:t>Focus on priority projects </a:t>
            </a:r>
          </a:p>
          <a:p>
            <a:pPr marL="342900" indent="-342900" defTabSz="457189" eaLnBrk="0" hangingPunct="0">
              <a:spcBef>
                <a:spcPts val="8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endParaRPr lang="en-NZ" dirty="0">
              <a:ea typeface="Arial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24505" t="10484" r="28301" b="5872"/>
          <a:stretch/>
        </p:blipFill>
        <p:spPr>
          <a:xfrm>
            <a:off x="4103859" y="1692432"/>
            <a:ext cx="5113020" cy="5097384"/>
          </a:xfrm>
          <a:prstGeom prst="rect">
            <a:avLst/>
          </a:prstGeom>
          <a:ln w="15875">
            <a:solidFill>
              <a:schemeClr val="tx1">
                <a:lumMod val="50000"/>
                <a:lumOff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494616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341" y="2136443"/>
            <a:ext cx="8247231" cy="4683760"/>
          </a:xfrm>
          <a:prstGeom prst="rect">
            <a:avLst/>
          </a:prstGeom>
          <a:ln w="0">
            <a:solidFill>
              <a:schemeClr val="accent1"/>
            </a:solidFill>
          </a:ln>
        </p:spPr>
      </p:pic>
      <p:sp>
        <p:nvSpPr>
          <p:cNvPr id="3" name="Rectangle 2"/>
          <p:cNvSpPr txBox="1">
            <a:spLocks/>
          </p:cNvSpPr>
          <p:nvPr/>
        </p:nvSpPr>
        <p:spPr bwMode="auto">
          <a:xfrm>
            <a:off x="457201" y="360485"/>
            <a:ext cx="6198577" cy="963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ts val="2800"/>
              </a:lnSpc>
            </a:pPr>
            <a:r>
              <a:rPr lang="en-NZ" sz="2800" b="1" dirty="0" smtClean="0">
                <a:solidFill>
                  <a:schemeClr val="bg1"/>
                </a:solidFill>
                <a:latin typeface="Century Gothic" pitchFamily="34" charset="0"/>
                <a:cs typeface="Arial" charset="0"/>
              </a:rPr>
              <a:t>WEBSITE UPDATES </a:t>
            </a:r>
            <a:endParaRPr lang="en-GB" sz="2800" b="1" dirty="0">
              <a:solidFill>
                <a:schemeClr val="bg1"/>
              </a:solidFill>
              <a:latin typeface="Century Gothic" pitchFamily="34" charset="0"/>
              <a:cs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1481" y="1490112"/>
            <a:ext cx="739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 smtClean="0"/>
              <a:t>Resource Library – access publications, documents, fellowship opportunities and project information 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502489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/>
          <p:cNvSpPr txBox="1"/>
          <p:nvPr/>
        </p:nvSpPr>
        <p:spPr>
          <a:xfrm>
            <a:off x="11240429" y="604396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0" name="Rectangle 2"/>
          <p:cNvSpPr txBox="1">
            <a:spLocks/>
          </p:cNvSpPr>
          <p:nvPr/>
        </p:nvSpPr>
        <p:spPr bwMode="auto">
          <a:xfrm>
            <a:off x="457201" y="360485"/>
            <a:ext cx="6198577" cy="963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ts val="2800"/>
              </a:lnSpc>
            </a:pPr>
            <a:r>
              <a:rPr lang="en-GB" sz="2800" b="1" dirty="0" smtClean="0">
                <a:solidFill>
                  <a:prstClr val="white"/>
                </a:solidFill>
                <a:latin typeface="Century Gothic" pitchFamily="34" charset="0"/>
                <a:cs typeface="Arial" charset="0"/>
              </a:rPr>
              <a:t>Outline of Work updated 2017+</a:t>
            </a:r>
            <a:endParaRPr lang="en-GB" sz="2800" b="1" dirty="0">
              <a:solidFill>
                <a:prstClr val="white"/>
              </a:solidFill>
              <a:latin typeface="Century Gothic" pitchFamily="34" charset="0"/>
              <a:cs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4816" y="1324144"/>
            <a:ext cx="9258816" cy="5208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56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 flip="none" rotWithShape="0">
          <a:gsLst>
            <a:gs pos="0">
              <a:schemeClr val="accent1">
                <a:tint val="100000"/>
                <a:shade val="100000"/>
                <a:satMod val="130000"/>
              </a:schemeClr>
            </a:gs>
            <a:gs pos="100000">
              <a:schemeClr val="accent1">
                <a:tint val="50000"/>
                <a:shade val="100000"/>
                <a:satMod val="350000"/>
              </a:schemeClr>
            </a:gs>
          </a:gsLst>
          <a:lin ang="16200000" scaled="0"/>
          <a:tileRect/>
        </a:gradFill>
      </a:spPr>
      <a:bodyPr rtlCol="0" anchor="ctr"/>
      <a:lstStyle>
        <a:defPPr algn="ctr">
          <a:defRPr>
            <a:solidFill>
              <a:schemeClr val="tx1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8294</TotalTime>
  <Words>278</Words>
  <Application>Microsoft Office PowerPoint</Application>
  <PresentationFormat>On-screen Show (4:3)</PresentationFormat>
  <Paragraphs>80</Paragraphs>
  <Slides>13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MS PGothic</vt:lpstr>
      <vt:lpstr>Arial</vt:lpstr>
      <vt:lpstr>Calibri</vt:lpstr>
      <vt:lpstr>Century Gothic</vt:lpstr>
      <vt:lpstr>Courier New</vt:lpstr>
      <vt:lpstr>Symbol</vt:lpstr>
      <vt:lpstr>Times New Roman</vt:lpstr>
      <vt:lpstr>Verdana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FOR MORE INFORMATION</vt:lpstr>
    </vt:vector>
  </TitlesOfParts>
  <Company>typeface limited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Insert titile here</dc:title>
  <dc:creator>typeface limited</dc:creator>
  <cp:lastModifiedBy>Deborah Knox</cp:lastModifiedBy>
  <cp:revision>356</cp:revision>
  <cp:lastPrinted>2016-01-22T01:49:48Z</cp:lastPrinted>
  <dcterms:created xsi:type="dcterms:W3CDTF">2010-09-16T00:49:50Z</dcterms:created>
  <dcterms:modified xsi:type="dcterms:W3CDTF">2017-09-01T23:47:19Z</dcterms:modified>
</cp:coreProperties>
</file>