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99" r:id="rId4"/>
    <p:sldId id="295" r:id="rId5"/>
    <p:sldId id="286" r:id="rId6"/>
    <p:sldId id="296" r:id="rId7"/>
    <p:sldId id="297" r:id="rId8"/>
    <p:sldId id="287" r:id="rId9"/>
    <p:sldId id="293" r:id="rId10"/>
    <p:sldId id="294" r:id="rId11"/>
    <p:sldId id="29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2" autoAdjust="0"/>
    <p:restoredTop sz="66514" autoAdjust="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BACE5-4875-424D-9257-A14543AA0EA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286E-11C6-4EC1-88A7-203E03A2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2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3B1148-6940-4AD6-8444-89695C7A760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B8F13A-5997-4243-961D-591ABB0A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4539343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2914"/>
            <a:ext cx="4335236" cy="15185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31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4979"/>
            <a:ext cx="6604907" cy="72662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77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9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64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4979"/>
            <a:ext cx="6604907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45129"/>
            <a:ext cx="7886700" cy="433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2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" y="1251903"/>
            <a:ext cx="5821680" cy="23876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Greenhouse Gas </a:t>
            </a:r>
            <a:r>
              <a:rPr lang="en-US" altLang="en-US" sz="3200" b="1" u="sng" dirty="0">
                <a:solidFill>
                  <a:schemeClr val="tx1"/>
                </a:solidFill>
              </a:rPr>
              <a:t>M</a:t>
            </a:r>
            <a:r>
              <a:rPr lang="en-US" altLang="en-US" sz="3200" b="1" dirty="0">
                <a:solidFill>
                  <a:schemeClr val="tx1"/>
                </a:solidFill>
              </a:rPr>
              <a:t>itigation in </a:t>
            </a:r>
            <a:r>
              <a:rPr lang="en-US" altLang="en-US" sz="3200" b="1" u="sng" dirty="0">
                <a:solidFill>
                  <a:schemeClr val="tx1"/>
                </a:solidFill>
              </a:rPr>
              <a:t>I</a:t>
            </a:r>
            <a:r>
              <a:rPr lang="en-US" altLang="en-US" sz="3200" b="1" dirty="0">
                <a:solidFill>
                  <a:schemeClr val="tx1"/>
                </a:solidFill>
              </a:rPr>
              <a:t>rrigated </a:t>
            </a:r>
            <a:r>
              <a:rPr lang="en-US" altLang="en-US" sz="3200" b="1" u="sng" dirty="0">
                <a:solidFill>
                  <a:schemeClr val="tx1"/>
                </a:solidFill>
              </a:rPr>
              <a:t>R</a:t>
            </a:r>
            <a:r>
              <a:rPr lang="en-US" altLang="en-US" sz="3200" b="1" dirty="0">
                <a:solidFill>
                  <a:schemeClr val="tx1"/>
                </a:solidFill>
              </a:rPr>
              <a:t>ice Paddies in </a:t>
            </a:r>
            <a:r>
              <a:rPr lang="en-US" altLang="en-US" sz="3200" b="1" u="sng" dirty="0">
                <a:solidFill>
                  <a:schemeClr val="tx1"/>
                </a:solidFill>
              </a:rPr>
              <a:t>S</a:t>
            </a:r>
            <a:r>
              <a:rPr lang="en-US" altLang="en-US" sz="3200" b="1" dirty="0">
                <a:solidFill>
                  <a:schemeClr val="tx1"/>
                </a:solidFill>
              </a:rPr>
              <a:t>outheast </a:t>
            </a:r>
            <a:r>
              <a:rPr lang="en-US" altLang="en-US" sz="3200" b="1" u="sng" dirty="0">
                <a:solidFill>
                  <a:schemeClr val="tx1"/>
                </a:solidFill>
              </a:rPr>
              <a:t>A</a:t>
            </a:r>
            <a:r>
              <a:rPr lang="en-US" altLang="en-US" sz="3200" b="1" dirty="0">
                <a:solidFill>
                  <a:schemeClr val="tx1"/>
                </a:solidFill>
              </a:rPr>
              <a:t>sia/ Part 2: Field Demonstration</a:t>
            </a:r>
            <a:endParaRPr lang="en-US" sz="3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6"/>
          <a:stretch/>
        </p:blipFill>
        <p:spPr bwMode="auto">
          <a:xfrm>
            <a:off x="6278880" y="306431"/>
            <a:ext cx="690683" cy="6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9625" y="3838575"/>
            <a:ext cx="463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2800" dirty="0"/>
              <a:t>2017 Dry Season Report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0" y="199551"/>
            <a:ext cx="1543050" cy="11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418CEB-FC9B-418D-AB57-7782CF6386D1}"/>
              </a:ext>
            </a:extLst>
          </p:cNvPr>
          <p:cNvSpPr txBox="1"/>
          <p:nvPr/>
        </p:nvSpPr>
        <p:spPr>
          <a:xfrm>
            <a:off x="955606" y="4560867"/>
            <a:ext cx="434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/>
              <a:t>(</a:t>
            </a:r>
            <a:r>
              <a:rPr lang="en-PH" sz="2400" dirty="0"/>
              <a:t>7</a:t>
            </a:r>
            <a:r>
              <a:rPr lang="en-PH" sz="2400" baseline="30000" dirty="0"/>
              <a:t>th</a:t>
            </a:r>
            <a:r>
              <a:rPr lang="en-PH" sz="2400" dirty="0"/>
              <a:t> Season Field Experiment</a:t>
            </a:r>
            <a:r>
              <a:rPr lang="en-PH" dirty="0"/>
              <a:t>)</a:t>
            </a:r>
          </a:p>
        </p:txBody>
      </p:sp>
      <p:pic>
        <p:nvPicPr>
          <p:cNvPr id="7" name="Picture 41" descr="NIAES logo">
            <a:extLst>
              <a:ext uri="{FF2B5EF4-FFF2-40B4-BE49-F238E27FC236}">
                <a16:creationId xmlns:a16="http://schemas.microsoft.com/office/drawing/2014/main" id="{EF133B12-9AE4-4687-ADAF-03614C25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486" y="250336"/>
            <a:ext cx="1295400" cy="1036321"/>
          </a:xfrm>
          <a:prstGeom prst="rect">
            <a:avLst/>
          </a:prstGeom>
          <a:noFill/>
        </p:spPr>
      </p:pic>
      <p:pic>
        <p:nvPicPr>
          <p:cNvPr id="9" name="Picture 6" descr="http://www.nature.com/nbt/journal/v16/n11/images/nbt1198_992c.gif">
            <a:extLst>
              <a:ext uri="{FF2B5EF4-FFF2-40B4-BE49-F238E27FC236}">
                <a16:creationId xmlns:a16="http://schemas.microsoft.com/office/drawing/2014/main" id="{5E2CF8C9-5BBB-4FB0-A533-BBCC1504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3894" y="360333"/>
            <a:ext cx="1282083" cy="730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84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C</a:t>
            </a:r>
            <a:r>
              <a:rPr lang="en-US" b="1" dirty="0"/>
              <a:t>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4B8D4-F594-48BC-8645-1E1FB5F81CA6}"/>
              </a:ext>
            </a:extLst>
          </p:cNvPr>
          <p:cNvSpPr txBox="1"/>
          <p:nvPr/>
        </p:nvSpPr>
        <p:spPr>
          <a:xfrm>
            <a:off x="747681" y="1570358"/>
            <a:ext cx="7945745" cy="148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high emissions were observed at the early vegetative stage due to rainfall, despite of the dry shallow tillage in the preceding fallow period.</a:t>
            </a:r>
            <a:endParaRPr lang="en-PH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77E57A-CF7E-42B5-B178-13D5004529E0}"/>
              </a:ext>
            </a:extLst>
          </p:cNvPr>
          <p:cNvSpPr/>
          <p:nvPr/>
        </p:nvSpPr>
        <p:spPr>
          <a:xfrm>
            <a:off x="747680" y="2728401"/>
            <a:ext cx="7593495" cy="148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effect of water  management was significant in the reduction of CH</a:t>
            </a:r>
            <a:r>
              <a:rPr lang="en-US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with reduction rate by AWD and AWDS of 64-80% compared to CF;</a:t>
            </a: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90110-D85C-436E-AA01-7F685BC84CEE}"/>
              </a:ext>
            </a:extLst>
          </p:cNvPr>
          <p:cNvSpPr/>
          <p:nvPr/>
        </p:nvSpPr>
        <p:spPr>
          <a:xfrm>
            <a:off x="747680" y="3961753"/>
            <a:ext cx="7593495" cy="103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seasonal total 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emission was not significantly affected by water management.</a:t>
            </a: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BB3E6-9E29-437F-802F-26ECA6F8F55D}"/>
              </a:ext>
            </a:extLst>
          </p:cNvPr>
          <p:cNvSpPr/>
          <p:nvPr/>
        </p:nvSpPr>
        <p:spPr>
          <a:xfrm>
            <a:off x="747680" y="4623075"/>
            <a:ext cx="7945746" cy="225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resultant GWP reduction was 56-73% by AWD and AWDS relative to CF;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reduction on the water  use while no significant yield loss.</a:t>
            </a: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5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E469-85D4-4806-ABF5-094234CC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380" y="3030370"/>
            <a:ext cx="6604907" cy="726621"/>
          </a:xfrm>
        </p:spPr>
        <p:txBody>
          <a:bodyPr/>
          <a:lstStyle/>
          <a:p>
            <a:r>
              <a:rPr lang="en-PH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1423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075" y="521154"/>
            <a:ext cx="6604907" cy="726621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O</a:t>
            </a:r>
            <a:r>
              <a:rPr lang="en-US" b="1" dirty="0"/>
              <a:t>bjective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575" y="1781175"/>
            <a:ext cx="784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/>
              <a:t>To  determine the effect of earlier rice residue incorporation and dry soil condition  during fallow period in reducing  further the CH</a:t>
            </a:r>
            <a:r>
              <a:rPr lang="en-US" sz="2800" baseline="-25000" dirty="0"/>
              <a:t>4</a:t>
            </a:r>
            <a:r>
              <a:rPr lang="en-US" sz="2800" dirty="0"/>
              <a:t> emission in combination with an earlier implementation of AWD.</a:t>
            </a:r>
          </a:p>
          <a:p>
            <a:endParaRPr lang="en-US" sz="2400" dirty="0"/>
          </a:p>
          <a:p>
            <a:r>
              <a:rPr lang="en-US" sz="2800" dirty="0"/>
              <a:t>       ( validate the 2016 DS field experiment)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51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3227-B456-4D90-8CBB-CAB7800F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67" y="393188"/>
            <a:ext cx="6604907" cy="1157317"/>
          </a:xfrm>
        </p:spPr>
        <p:txBody>
          <a:bodyPr>
            <a:normAutofit/>
          </a:bodyPr>
          <a:lstStyle/>
          <a:p>
            <a:r>
              <a:rPr lang="en-PH" sz="6600" b="1" dirty="0"/>
              <a:t>S</a:t>
            </a:r>
            <a:r>
              <a:rPr lang="en-PH" sz="4800" b="1" dirty="0"/>
              <a:t>ite Location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E121D0D-CBB3-4C32-8097-EAE04340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6" t="11610" r="22351" b="4274"/>
          <a:stretch>
            <a:fillRect/>
          </a:stretch>
        </p:blipFill>
        <p:spPr bwMode="auto">
          <a:xfrm>
            <a:off x="4432024" y="683079"/>
            <a:ext cx="44005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upload.wikimedia.org/wikipedia/commons/thumb/8/82/Ph_locator_nueva_ecija_munoz.png/250px-Ph_locator_nueva_ecija_munoz.png">
            <a:extLst>
              <a:ext uri="{FF2B5EF4-FFF2-40B4-BE49-F238E27FC236}">
                <a16:creationId xmlns:a16="http://schemas.microsoft.com/office/drawing/2014/main" id="{CC6A3304-BC37-4551-BE1E-09876DD4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4" y="644979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55A393-8C90-4AB5-A24D-22B4DBE1DD9C}"/>
              </a:ext>
            </a:extLst>
          </p:cNvPr>
          <p:cNvSpPr/>
          <p:nvPr/>
        </p:nvSpPr>
        <p:spPr>
          <a:xfrm>
            <a:off x="-68331" y="20105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PH" sz="2000" dirty="0">
                <a:latin typeface="Arial" pitchFamily="34" charset="0"/>
                <a:cs typeface="Arial" pitchFamily="34" charset="0"/>
              </a:rPr>
              <a:t>Philippine Rice  Research Institute </a:t>
            </a:r>
          </a:p>
          <a:p>
            <a:pPr algn="ctr">
              <a:defRPr/>
            </a:pPr>
            <a:r>
              <a:rPr lang="en-PH" sz="2000" dirty="0">
                <a:latin typeface="Arial" pitchFamily="34" charset="0"/>
                <a:cs typeface="Arial" pitchFamily="34" charset="0"/>
              </a:rPr>
              <a:t>Central  Experiment Station                </a:t>
            </a:r>
          </a:p>
          <a:p>
            <a:pPr algn="ctr">
              <a:defRPr/>
            </a:pPr>
            <a:r>
              <a:rPr lang="en-PH" sz="2000" dirty="0">
                <a:latin typeface="Arial" pitchFamily="34" charset="0"/>
                <a:cs typeface="Arial" pitchFamily="34" charset="0"/>
              </a:rPr>
              <a:t>Munoz, Nueva Ecija 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14621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3227-B456-4D90-8CBB-CAB7800F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8A4E8-D867-4766-89D3-2BDD8819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" y="-1"/>
            <a:ext cx="9117699" cy="59362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CBEC6-CA18-4BEF-909C-36D80CBD74C4}"/>
              </a:ext>
            </a:extLst>
          </p:cNvPr>
          <p:cNvSpPr txBox="1">
            <a:spLocks/>
          </p:cNvSpPr>
          <p:nvPr/>
        </p:nvSpPr>
        <p:spPr>
          <a:xfrm>
            <a:off x="0" y="4452730"/>
            <a:ext cx="9144000" cy="237899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    </a:t>
            </a:r>
            <a:r>
              <a:rPr lang="en-US" b="1" dirty="0"/>
              <a:t>Experimental Design </a:t>
            </a:r>
          </a:p>
          <a:p>
            <a:r>
              <a:rPr lang="en-US" dirty="0"/>
              <a:t>RCBD in  4 replications</a:t>
            </a:r>
          </a:p>
          <a:p>
            <a:r>
              <a:rPr lang="en-US" dirty="0"/>
              <a:t>Plot size : 6 x 6 m</a:t>
            </a:r>
          </a:p>
          <a:p>
            <a:r>
              <a:rPr lang="en-US" dirty="0"/>
              <a:t>3 Water  Management (CF, AWD, AWDS)</a:t>
            </a:r>
          </a:p>
        </p:txBody>
      </p:sp>
    </p:spTree>
    <p:extLst>
      <p:ext uri="{BB962C8B-B14F-4D97-AF65-F5344CB8AC3E}">
        <p14:creationId xmlns:p14="http://schemas.microsoft.com/office/powerpoint/2010/main" val="194437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28" y="0"/>
            <a:ext cx="6604907" cy="1119809"/>
          </a:xfrm>
        </p:spPr>
        <p:txBody>
          <a:bodyPr>
            <a:normAutofit fontScale="90000"/>
          </a:bodyPr>
          <a:lstStyle/>
          <a:p>
            <a:r>
              <a:rPr lang="en-US" dirty="0"/>
              <a:t>Field Management Practices, 2017 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29936-B05A-454C-B3C6-D9D687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5" y="1119809"/>
            <a:ext cx="8421755" cy="56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DFD99-E93D-4478-A799-EB8C4EF4406F}"/>
              </a:ext>
            </a:extLst>
          </p:cNvPr>
          <p:cNvSpPr txBox="1"/>
          <p:nvPr/>
        </p:nvSpPr>
        <p:spPr>
          <a:xfrm>
            <a:off x="298174" y="1119809"/>
            <a:ext cx="8421756" cy="544001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A02C0D-204D-42E7-A000-18E69E91C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29977"/>
              </p:ext>
            </p:extLst>
          </p:nvPr>
        </p:nvGraphicFramePr>
        <p:xfrm>
          <a:off x="1076739" y="1671303"/>
          <a:ext cx="7288696" cy="423765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450135">
                  <a:extLst>
                    <a:ext uri="{9D8B030D-6E8A-4147-A177-3AD203B41FA5}">
                      <a16:colId xmlns:a16="http://schemas.microsoft.com/office/drawing/2014/main" val="2845363236"/>
                    </a:ext>
                  </a:extLst>
                </a:gridCol>
                <a:gridCol w="3838561">
                  <a:extLst>
                    <a:ext uri="{9D8B030D-6E8A-4147-A177-3AD203B41FA5}">
                      <a16:colId xmlns:a16="http://schemas.microsoft.com/office/drawing/2014/main" val="3478972717"/>
                    </a:ext>
                  </a:extLst>
                </a:gridCol>
              </a:tblGrid>
              <a:tr h="256917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u="none" strike="noStrike" dirty="0">
                          <a:effectLst/>
                        </a:rPr>
                        <a:t>Management</a:t>
                      </a:r>
                      <a:endParaRPr lang="en-PH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Details</a:t>
                      </a:r>
                      <a:endParaRPr lang="en-PH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873105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Plowing date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29-Dec-17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548365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Variety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NSIC Rc238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34226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No. seedlings/hill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02-Mar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295074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Transplanting date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05-Jan-17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95356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Harvesting date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04-Apr-17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437573"/>
                  </a:ext>
                </a:extLst>
              </a:tr>
              <a:tr h="423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Pesticide/Herbicide Application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None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767072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Total N (kg N ha</a:t>
                      </a:r>
                      <a:r>
                        <a:rPr lang="en-US" sz="2000" u="none" strike="noStrike" baseline="30000" dirty="0">
                          <a:effectLst/>
                        </a:rPr>
                        <a:t>-1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120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359385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Total K (kg K</a:t>
                      </a:r>
                      <a:r>
                        <a:rPr lang="en-US" sz="2000" u="none" strike="noStrike" baseline="-25000">
                          <a:effectLst/>
                        </a:rPr>
                        <a:t>2</a:t>
                      </a:r>
                      <a:r>
                        <a:rPr lang="en-US" sz="2000" u="none" strike="noStrike">
                          <a:effectLst/>
                        </a:rPr>
                        <a:t>O ha</a:t>
                      </a:r>
                      <a:r>
                        <a:rPr lang="en-US" sz="2000" u="none" strike="noStrike" baseline="30000">
                          <a:effectLst/>
                        </a:rPr>
                        <a:t>-1</a:t>
                      </a:r>
                      <a:r>
                        <a:rPr lang="en-US" sz="2000" u="none" strike="noStrike">
                          <a:effectLst/>
                        </a:rPr>
                        <a:t>)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275626"/>
                  </a:ext>
                </a:extLst>
              </a:tr>
              <a:tr h="21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Total P (kg P</a:t>
                      </a:r>
                      <a:r>
                        <a:rPr lang="en-US" sz="2000" u="none" strike="noStrike" baseline="-25000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O5 ha</a:t>
                      </a:r>
                      <a:r>
                        <a:rPr lang="en-US" sz="2000" u="none" strike="noStrike" baseline="30000" dirty="0">
                          <a:effectLst/>
                        </a:rPr>
                        <a:t>-1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838965"/>
                  </a:ext>
                </a:extLst>
              </a:tr>
              <a:tr h="632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Straw management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Incorporated rice stubbles during dry shallow tillage after harvest of the previous crop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49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39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522" y="94367"/>
            <a:ext cx="57779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Methane Emissions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978D194-D05E-4E62-9878-76F72CD80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3"/>
          <a:stretch/>
        </p:blipFill>
        <p:spPr bwMode="auto">
          <a:xfrm>
            <a:off x="4752123" y="3800750"/>
            <a:ext cx="3926649" cy="26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D434481-D5E8-4A9A-8653-805F8C02D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5"/>
          <a:stretch/>
        </p:blipFill>
        <p:spPr bwMode="auto">
          <a:xfrm>
            <a:off x="4752123" y="1279908"/>
            <a:ext cx="3866465" cy="24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CDB22E-C177-4D42-BEAD-EEF0C00C7758}"/>
              </a:ext>
            </a:extLst>
          </p:cNvPr>
          <p:cNvCxnSpPr>
            <a:cxnSpLocks/>
          </p:cNvCxnSpPr>
          <p:nvPr/>
        </p:nvCxnSpPr>
        <p:spPr>
          <a:xfrm>
            <a:off x="4598504" y="1019690"/>
            <a:ext cx="0" cy="583831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F078CC-6665-468F-811C-3D7C7743BE94}"/>
              </a:ext>
            </a:extLst>
          </p:cNvPr>
          <p:cNvSpPr/>
          <p:nvPr/>
        </p:nvSpPr>
        <p:spPr>
          <a:xfrm>
            <a:off x="1146313" y="695133"/>
            <a:ext cx="27630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DS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8520D-787D-4175-8AD5-7DEE4D80C34D}"/>
              </a:ext>
            </a:extLst>
          </p:cNvPr>
          <p:cNvSpPr/>
          <p:nvPr/>
        </p:nvSpPr>
        <p:spPr>
          <a:xfrm>
            <a:off x="5433391" y="687137"/>
            <a:ext cx="27630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DS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C4E752-9A98-4D31-BD57-89CFDAD7AD49}"/>
              </a:ext>
            </a:extLst>
          </p:cNvPr>
          <p:cNvCxnSpPr/>
          <p:nvPr/>
        </p:nvCxnSpPr>
        <p:spPr>
          <a:xfrm>
            <a:off x="5155097" y="1457739"/>
            <a:ext cx="0" cy="3843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D0C06D-DDA1-4FB1-B4AE-A791E3498880}"/>
              </a:ext>
            </a:extLst>
          </p:cNvPr>
          <p:cNvSpPr txBox="1"/>
          <p:nvPr/>
        </p:nvSpPr>
        <p:spPr>
          <a:xfrm>
            <a:off x="5043939" y="1129144"/>
            <a:ext cx="6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dirty="0"/>
              <a:t>RF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045993-81B0-409B-934C-9B6C17BBE547}"/>
              </a:ext>
            </a:extLst>
          </p:cNvPr>
          <p:cNvCxnSpPr/>
          <p:nvPr/>
        </p:nvCxnSpPr>
        <p:spPr>
          <a:xfrm>
            <a:off x="5222845" y="1444487"/>
            <a:ext cx="0" cy="3843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FA5FFA-C19D-460A-A013-5AAAE2E30CDD}"/>
              </a:ext>
            </a:extLst>
          </p:cNvPr>
          <p:cNvCxnSpPr/>
          <p:nvPr/>
        </p:nvCxnSpPr>
        <p:spPr>
          <a:xfrm>
            <a:off x="5261117" y="1470992"/>
            <a:ext cx="0" cy="3843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2B0439-7E0B-498C-A7D0-0BF64FDB8410}"/>
              </a:ext>
            </a:extLst>
          </p:cNvPr>
          <p:cNvCxnSpPr/>
          <p:nvPr/>
        </p:nvCxnSpPr>
        <p:spPr>
          <a:xfrm>
            <a:off x="5771326" y="1470992"/>
            <a:ext cx="0" cy="3843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2B0817-22B7-4612-AFFA-9162E2CA1C65}"/>
              </a:ext>
            </a:extLst>
          </p:cNvPr>
          <p:cNvCxnSpPr/>
          <p:nvPr/>
        </p:nvCxnSpPr>
        <p:spPr>
          <a:xfrm>
            <a:off x="7023656" y="1484244"/>
            <a:ext cx="0" cy="3843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4371FA8-B7D6-42E0-AA53-DC4EFE9F81DD}"/>
              </a:ext>
            </a:extLst>
          </p:cNvPr>
          <p:cNvSpPr txBox="1"/>
          <p:nvPr/>
        </p:nvSpPr>
        <p:spPr>
          <a:xfrm>
            <a:off x="6976064" y="1348082"/>
            <a:ext cx="6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dirty="0"/>
              <a:t>RF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6F3E0E-D01E-4478-85CF-1E0EE12E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3" y="3800750"/>
            <a:ext cx="4222336" cy="2643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33AE47-C34E-4C9C-94AE-05D9DD771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43" y="1295899"/>
            <a:ext cx="4183386" cy="24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522" y="94367"/>
            <a:ext cx="57779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Nitrous Oxide  Emissions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CDB22E-C177-4D42-BEAD-EEF0C00C7758}"/>
              </a:ext>
            </a:extLst>
          </p:cNvPr>
          <p:cNvCxnSpPr>
            <a:cxnSpLocks/>
          </p:cNvCxnSpPr>
          <p:nvPr/>
        </p:nvCxnSpPr>
        <p:spPr>
          <a:xfrm>
            <a:off x="4598504" y="1019690"/>
            <a:ext cx="0" cy="583831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F078CC-6665-468F-811C-3D7C7743BE94}"/>
              </a:ext>
            </a:extLst>
          </p:cNvPr>
          <p:cNvSpPr/>
          <p:nvPr/>
        </p:nvSpPr>
        <p:spPr>
          <a:xfrm>
            <a:off x="1146313" y="695133"/>
            <a:ext cx="27630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DS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8520D-787D-4175-8AD5-7DEE4D80C34D}"/>
              </a:ext>
            </a:extLst>
          </p:cNvPr>
          <p:cNvSpPr/>
          <p:nvPr/>
        </p:nvSpPr>
        <p:spPr>
          <a:xfrm>
            <a:off x="5433391" y="687137"/>
            <a:ext cx="27630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DS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089981-E080-44FD-BE2E-F0ACD22C11E1}"/>
              </a:ext>
            </a:extLst>
          </p:cNvPr>
          <p:cNvGrpSpPr/>
          <p:nvPr/>
        </p:nvGrpSpPr>
        <p:grpSpPr>
          <a:xfrm>
            <a:off x="177686" y="3938845"/>
            <a:ext cx="4251325" cy="2695575"/>
            <a:chOff x="193561" y="1271912"/>
            <a:chExt cx="4251325" cy="2695575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91AD25D8-B8E8-4DF5-81DB-31963AE1D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61" y="1271912"/>
              <a:ext cx="4251325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5067BB-F377-4D54-AD42-3CFFAF25BA7B}"/>
                </a:ext>
              </a:extLst>
            </p:cNvPr>
            <p:cNvSpPr/>
            <p:nvPr/>
          </p:nvSpPr>
          <p:spPr>
            <a:xfrm>
              <a:off x="1176224" y="1554487"/>
              <a:ext cx="838200" cy="205740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23D0E40-6E25-4AC0-9F7D-0062E826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906" y="3938845"/>
            <a:ext cx="4094285" cy="2599228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B7DF7429-2FEF-4A78-A2FB-5E7B3192F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5"/>
          <a:stretch/>
        </p:blipFill>
        <p:spPr bwMode="auto">
          <a:xfrm>
            <a:off x="4752121" y="1279907"/>
            <a:ext cx="4034070" cy="255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824306-A3B6-41FF-86CA-0BAB1791367E}"/>
              </a:ext>
            </a:extLst>
          </p:cNvPr>
          <p:cNvCxnSpPr>
            <a:cxnSpLocks/>
          </p:cNvCxnSpPr>
          <p:nvPr/>
        </p:nvCxnSpPr>
        <p:spPr>
          <a:xfrm>
            <a:off x="5910471" y="1994155"/>
            <a:ext cx="0" cy="1411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D98AC8-76C7-40C8-AEC7-30BA7C4ABE72}"/>
              </a:ext>
            </a:extLst>
          </p:cNvPr>
          <p:cNvSpPr txBox="1"/>
          <p:nvPr/>
        </p:nvSpPr>
        <p:spPr>
          <a:xfrm>
            <a:off x="5453269" y="334911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/>
              <a:t>N application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BA8ACF-7DE0-467C-9D72-224BD6E49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86" y="1255281"/>
            <a:ext cx="4251325" cy="264375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482B1D-8166-4923-89D5-6C59BD84727E}"/>
              </a:ext>
            </a:extLst>
          </p:cNvPr>
          <p:cNvCxnSpPr/>
          <p:nvPr/>
        </p:nvCxnSpPr>
        <p:spPr>
          <a:xfrm>
            <a:off x="1492092" y="1711762"/>
            <a:ext cx="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3A4DC7-76B5-4C97-AEE1-92321543EAF4}"/>
              </a:ext>
            </a:extLst>
          </p:cNvPr>
          <p:cNvSpPr txBox="1"/>
          <p:nvPr/>
        </p:nvSpPr>
        <p:spPr>
          <a:xfrm>
            <a:off x="987895" y="327990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/>
              <a:t>N application</a:t>
            </a:r>
          </a:p>
        </p:txBody>
      </p:sp>
    </p:spTree>
    <p:extLst>
      <p:ext uri="{BB962C8B-B14F-4D97-AF65-F5344CB8AC3E}">
        <p14:creationId xmlns:p14="http://schemas.microsoft.com/office/powerpoint/2010/main" val="18855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Seasonal emissions and GWP during 2017 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5E313F-69A9-4914-8730-1AF0E628C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24858"/>
              </p:ext>
            </p:extLst>
          </p:nvPr>
        </p:nvGraphicFramePr>
        <p:xfrm>
          <a:off x="397565" y="2125757"/>
          <a:ext cx="8244412" cy="244121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35446">
                  <a:extLst>
                    <a:ext uri="{9D8B030D-6E8A-4147-A177-3AD203B41FA5}">
                      <a16:colId xmlns:a16="http://schemas.microsoft.com/office/drawing/2014/main" val="2355929337"/>
                    </a:ext>
                  </a:extLst>
                </a:gridCol>
                <a:gridCol w="1942992">
                  <a:extLst>
                    <a:ext uri="{9D8B030D-6E8A-4147-A177-3AD203B41FA5}">
                      <a16:colId xmlns:a16="http://schemas.microsoft.com/office/drawing/2014/main" val="2324533182"/>
                    </a:ext>
                  </a:extLst>
                </a:gridCol>
                <a:gridCol w="2070253">
                  <a:extLst>
                    <a:ext uri="{9D8B030D-6E8A-4147-A177-3AD203B41FA5}">
                      <a16:colId xmlns:a16="http://schemas.microsoft.com/office/drawing/2014/main" val="79598621"/>
                    </a:ext>
                  </a:extLst>
                </a:gridCol>
                <a:gridCol w="2195721">
                  <a:extLst>
                    <a:ext uri="{9D8B030D-6E8A-4147-A177-3AD203B41FA5}">
                      <a16:colId xmlns:a16="http://schemas.microsoft.com/office/drawing/2014/main" val="998725518"/>
                    </a:ext>
                  </a:extLst>
                </a:gridCol>
              </a:tblGrid>
              <a:tr h="630695">
                <a:tc rowSpan="2">
                  <a:txBody>
                    <a:bodyPr/>
                    <a:lstStyle/>
                    <a:p>
                      <a:pPr algn="ctr" fontAlgn="b"/>
                      <a:endParaRPr lang="en-PH" sz="24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Treatments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 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 dirty="0">
                          <a:effectLst/>
                        </a:rPr>
                        <a:t>CH</a:t>
                      </a:r>
                      <a:r>
                        <a:rPr lang="en-PH" sz="3200" b="1" u="none" strike="noStrike" baseline="-25000" dirty="0">
                          <a:effectLst/>
                        </a:rPr>
                        <a:t>4</a:t>
                      </a:r>
                      <a:endParaRPr lang="en-PH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 dirty="0">
                          <a:effectLst/>
                        </a:rPr>
                        <a:t>N</a:t>
                      </a:r>
                      <a:r>
                        <a:rPr lang="en-PH" sz="3200" b="1" u="none" strike="noStrike" baseline="-25000" dirty="0">
                          <a:effectLst/>
                        </a:rPr>
                        <a:t>2</a:t>
                      </a:r>
                      <a:r>
                        <a:rPr lang="en-PH" sz="3200" b="1" u="none" strike="noStrike" dirty="0">
                          <a:effectLst/>
                        </a:rPr>
                        <a:t>O</a:t>
                      </a:r>
                      <a:endParaRPr lang="en-PH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 dirty="0">
                          <a:effectLst/>
                        </a:rPr>
                        <a:t>GWP</a:t>
                      </a:r>
                      <a:endParaRPr lang="en-PH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52520"/>
                  </a:ext>
                </a:extLst>
              </a:tr>
              <a:tr h="335732">
                <a:tc vMerge="1">
                  <a:txBody>
                    <a:bodyPr/>
                    <a:lstStyle/>
                    <a:p>
                      <a:pPr algn="l" fontAlgn="b"/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u="none" strike="noStrike" dirty="0">
                          <a:effectLst/>
                        </a:rPr>
                        <a:t>(kg CH</a:t>
                      </a:r>
                      <a:r>
                        <a:rPr lang="en-PH" sz="2400" u="none" strike="noStrike" baseline="-25000" dirty="0">
                          <a:effectLst/>
                        </a:rPr>
                        <a:t>4</a:t>
                      </a:r>
                      <a:r>
                        <a:rPr lang="en-PH" sz="2400" u="none" strike="noStrike" dirty="0">
                          <a:effectLst/>
                        </a:rPr>
                        <a:t> ha</a:t>
                      </a:r>
                      <a:r>
                        <a:rPr lang="en-PH" sz="2400" u="none" strike="noStrike" baseline="30000" dirty="0">
                          <a:effectLst/>
                        </a:rPr>
                        <a:t>-1</a:t>
                      </a:r>
                      <a:r>
                        <a:rPr lang="en-PH" sz="2400" u="none" strike="noStrike" dirty="0">
                          <a:effectLst/>
                        </a:rPr>
                        <a:t>)</a:t>
                      </a:r>
                      <a:endParaRPr lang="en-PH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u="none" strike="noStrike" dirty="0">
                          <a:effectLst/>
                        </a:rPr>
                        <a:t>(kg N</a:t>
                      </a:r>
                      <a:r>
                        <a:rPr lang="en-PH" sz="2400" u="none" strike="noStrike" baseline="-25000" dirty="0">
                          <a:effectLst/>
                        </a:rPr>
                        <a:t>2</a:t>
                      </a:r>
                      <a:r>
                        <a:rPr lang="en-PH" sz="2400" u="none" strike="noStrike" dirty="0">
                          <a:effectLst/>
                        </a:rPr>
                        <a:t>O ha</a:t>
                      </a:r>
                      <a:r>
                        <a:rPr lang="en-PH" sz="2400" u="none" strike="noStrike" baseline="30000" dirty="0">
                          <a:effectLst/>
                        </a:rPr>
                        <a:t>-1</a:t>
                      </a:r>
                      <a:r>
                        <a:rPr lang="en-PH" sz="2400" u="none" strike="noStrike" dirty="0">
                          <a:effectLst/>
                        </a:rPr>
                        <a:t>)</a:t>
                      </a:r>
                      <a:endParaRPr lang="en-PH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u="none" strike="noStrike" dirty="0">
                          <a:effectLst/>
                        </a:rPr>
                        <a:t>(kg CO</a:t>
                      </a:r>
                      <a:r>
                        <a:rPr lang="en-PH" sz="2400" u="none" strike="noStrike" baseline="-25000" dirty="0">
                          <a:effectLst/>
                        </a:rPr>
                        <a:t>2</a:t>
                      </a:r>
                      <a:r>
                        <a:rPr lang="en-PH" sz="2400" u="none" strike="noStrike" dirty="0">
                          <a:effectLst/>
                        </a:rPr>
                        <a:t> </a:t>
                      </a:r>
                      <a:r>
                        <a:rPr lang="en-PH" sz="2400" u="none" strike="noStrike" dirty="0" err="1">
                          <a:effectLst/>
                        </a:rPr>
                        <a:t>eq</a:t>
                      </a:r>
                      <a:r>
                        <a:rPr lang="en-PH" sz="2400" u="none" strike="noStrike" dirty="0">
                          <a:effectLst/>
                        </a:rPr>
                        <a:t> ha</a:t>
                      </a:r>
                      <a:r>
                        <a:rPr lang="en-PH" sz="2400" u="none" strike="noStrike" baseline="30000" dirty="0">
                          <a:effectLst/>
                        </a:rPr>
                        <a:t>-1</a:t>
                      </a:r>
                      <a:r>
                        <a:rPr lang="en-PH" sz="2400" u="none" strike="noStrike" dirty="0">
                          <a:effectLst/>
                        </a:rPr>
                        <a:t>)</a:t>
                      </a:r>
                      <a:endParaRPr lang="en-PH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245385"/>
                  </a:ext>
                </a:extLst>
              </a:tr>
              <a:tr h="444802"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>
                          <a:effectLst/>
                        </a:rPr>
                        <a:t>CF</a:t>
                      </a:r>
                      <a:endParaRPr lang="en-PH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227.8 a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2.84 a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>
                          <a:effectLst/>
                        </a:rPr>
                        <a:t>8591 a</a:t>
                      </a:r>
                      <a:endParaRPr lang="en-PH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424518"/>
                  </a:ext>
                </a:extLst>
              </a:tr>
              <a:tr h="444802"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AWD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45.8 b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2.52 a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>
                          <a:effectLst/>
                        </a:rPr>
                        <a:t>2307 b</a:t>
                      </a:r>
                      <a:endParaRPr lang="en-PH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68901"/>
                  </a:ext>
                </a:extLst>
              </a:tr>
              <a:tr h="444802"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>
                          <a:effectLst/>
                        </a:rPr>
                        <a:t>AWDS</a:t>
                      </a:r>
                      <a:endParaRPr lang="en-PH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>
                          <a:effectLst/>
                        </a:rPr>
                        <a:t>82.7 b</a:t>
                      </a:r>
                      <a:endParaRPr lang="en-PH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2.34 a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400" u="none" strike="noStrike" dirty="0">
                          <a:effectLst/>
                        </a:rPr>
                        <a:t>3807 b</a:t>
                      </a:r>
                      <a:endParaRPr lang="en-P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1874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092298-B54E-4241-B1EF-37B04367FB4D}"/>
              </a:ext>
            </a:extLst>
          </p:cNvPr>
          <p:cNvSpPr/>
          <p:nvPr/>
        </p:nvSpPr>
        <p:spPr>
          <a:xfrm>
            <a:off x="581439" y="46976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Means with different letter are significantly different (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p&lt;0.05)</a:t>
            </a:r>
            <a:endParaRPr lang="en-PH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425EC-D58C-485E-8C84-E771111D69E0}"/>
              </a:ext>
            </a:extLst>
          </p:cNvPr>
          <p:cNvSpPr txBox="1"/>
          <p:nvPr/>
        </p:nvSpPr>
        <p:spPr>
          <a:xfrm>
            <a:off x="4113379" y="4561797"/>
            <a:ext cx="2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rgbClr val="FF0000"/>
                </a:solidFill>
              </a:rPr>
              <a:t>(CH</a:t>
            </a:r>
            <a:r>
              <a:rPr lang="en-PH" baseline="-25000" dirty="0">
                <a:solidFill>
                  <a:srgbClr val="FF0000"/>
                </a:solidFill>
              </a:rPr>
              <a:t>4</a:t>
            </a:r>
            <a:r>
              <a:rPr lang="en-PH" dirty="0">
                <a:solidFill>
                  <a:srgbClr val="FF0000"/>
                </a:solidFill>
              </a:rPr>
              <a:t> Reduction</a:t>
            </a:r>
          </a:p>
          <a:p>
            <a:r>
              <a:rPr lang="en-PH" dirty="0">
                <a:solidFill>
                  <a:srgbClr val="FF0000"/>
                </a:solidFill>
              </a:rPr>
              <a:t>relative to CF)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E6A6D-B268-4120-BEB2-55BA288F829E}"/>
              </a:ext>
            </a:extLst>
          </p:cNvPr>
          <p:cNvSpPr txBox="1"/>
          <p:nvPr/>
        </p:nvSpPr>
        <p:spPr>
          <a:xfrm>
            <a:off x="3781838" y="3672151"/>
            <a:ext cx="81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rgbClr val="FF0000"/>
                </a:solidFill>
              </a:rPr>
              <a:t>80%</a:t>
            </a:r>
          </a:p>
          <a:p>
            <a:endParaRPr lang="en-PH" dirty="0">
              <a:solidFill>
                <a:srgbClr val="FF0000"/>
              </a:solidFill>
            </a:endParaRPr>
          </a:p>
          <a:p>
            <a:r>
              <a:rPr lang="en-PH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7FEFF-F183-4C1E-B342-DE44D7076775}"/>
              </a:ext>
            </a:extLst>
          </p:cNvPr>
          <p:cNvSpPr txBox="1"/>
          <p:nvPr/>
        </p:nvSpPr>
        <p:spPr>
          <a:xfrm>
            <a:off x="7982778" y="3672151"/>
            <a:ext cx="81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rgbClr val="FF0000"/>
                </a:solidFill>
              </a:rPr>
              <a:t>73%</a:t>
            </a:r>
          </a:p>
          <a:p>
            <a:endParaRPr lang="en-PH" dirty="0">
              <a:solidFill>
                <a:srgbClr val="FF0000"/>
              </a:solidFill>
            </a:endParaRPr>
          </a:p>
          <a:p>
            <a:r>
              <a:rPr lang="en-PH" dirty="0">
                <a:solidFill>
                  <a:srgbClr val="FF0000"/>
                </a:solidFill>
              </a:rPr>
              <a:t>56%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3EFC4-5C78-44D5-A4BE-255EB603FB48}"/>
              </a:ext>
            </a:extLst>
          </p:cNvPr>
          <p:cNvSpPr txBox="1"/>
          <p:nvPr/>
        </p:nvSpPr>
        <p:spPr>
          <a:xfrm>
            <a:off x="7213935" y="4561796"/>
            <a:ext cx="2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rgbClr val="FF0000"/>
                </a:solidFill>
              </a:rPr>
              <a:t>(GWP Reduction</a:t>
            </a:r>
          </a:p>
          <a:p>
            <a:r>
              <a:rPr lang="en-PH" dirty="0">
                <a:solidFill>
                  <a:srgbClr val="FF0000"/>
                </a:solidFill>
              </a:rPr>
              <a:t>relative to CF)</a:t>
            </a:r>
          </a:p>
        </p:txBody>
      </p:sp>
    </p:spTree>
    <p:extLst>
      <p:ext uri="{BB962C8B-B14F-4D97-AF65-F5344CB8AC3E}">
        <p14:creationId xmlns:p14="http://schemas.microsoft.com/office/powerpoint/2010/main" val="14340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Grain yields, water use and water productivity, 2017 DS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BB8AC0-4249-4046-8175-3847D2124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96099"/>
              </p:ext>
            </p:extLst>
          </p:nvPr>
        </p:nvGraphicFramePr>
        <p:xfrm>
          <a:off x="628650" y="2080594"/>
          <a:ext cx="7972012" cy="255766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03000">
                  <a:extLst>
                    <a:ext uri="{9D8B030D-6E8A-4147-A177-3AD203B41FA5}">
                      <a16:colId xmlns:a16="http://schemas.microsoft.com/office/drawing/2014/main" val="1674413984"/>
                    </a:ext>
                  </a:extLst>
                </a:gridCol>
                <a:gridCol w="2218851">
                  <a:extLst>
                    <a:ext uri="{9D8B030D-6E8A-4147-A177-3AD203B41FA5}">
                      <a16:colId xmlns:a16="http://schemas.microsoft.com/office/drawing/2014/main" val="2250652545"/>
                    </a:ext>
                  </a:extLst>
                </a:gridCol>
                <a:gridCol w="2218851">
                  <a:extLst>
                    <a:ext uri="{9D8B030D-6E8A-4147-A177-3AD203B41FA5}">
                      <a16:colId xmlns:a16="http://schemas.microsoft.com/office/drawing/2014/main" val="1805654710"/>
                    </a:ext>
                  </a:extLst>
                </a:gridCol>
                <a:gridCol w="1331310">
                  <a:extLst>
                    <a:ext uri="{9D8B030D-6E8A-4147-A177-3AD203B41FA5}">
                      <a16:colId xmlns:a16="http://schemas.microsoft.com/office/drawing/2014/main" val="712049964"/>
                    </a:ext>
                  </a:extLst>
                </a:gridCol>
              </a:tblGrid>
              <a:tr h="1085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u="none" strike="noStrike" dirty="0">
                          <a:effectLst/>
                        </a:rPr>
                        <a:t>Treatments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u="none" strike="noStrike" dirty="0">
                          <a:effectLst/>
                        </a:rPr>
                        <a:t>Grain Yield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u="none" strike="noStrike" dirty="0">
                          <a:effectLst/>
                        </a:rPr>
                        <a:t>Total water use (Irrigation +rainfall)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u="none" strike="noStrike" dirty="0">
                          <a:effectLst/>
                        </a:rPr>
                        <a:t>Water Productivity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399545"/>
                  </a:ext>
                </a:extLst>
              </a:tr>
              <a:tr h="368050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u="none" strike="noStrike" dirty="0">
                          <a:effectLst/>
                        </a:rPr>
                        <a:t>kg ha</a:t>
                      </a:r>
                      <a:r>
                        <a:rPr lang="en-PH" sz="2000" b="1" u="none" strike="noStrike" baseline="30000" dirty="0">
                          <a:effectLst/>
                        </a:rPr>
                        <a:t>-1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u="none" strike="noStrike" dirty="0">
                          <a:effectLst/>
                        </a:rPr>
                        <a:t>m</a:t>
                      </a:r>
                      <a:r>
                        <a:rPr lang="en-PH" sz="2000" b="1" u="none" strike="noStrike" baseline="30000" dirty="0">
                          <a:effectLst/>
                        </a:rPr>
                        <a:t>3 </a:t>
                      </a:r>
                      <a:r>
                        <a:rPr lang="en-PH" sz="2000" b="1" u="none" strike="noStrike" dirty="0">
                          <a:effectLst/>
                        </a:rPr>
                        <a:t>ha</a:t>
                      </a:r>
                      <a:r>
                        <a:rPr lang="en-PH" sz="2000" b="1" u="none" strike="noStrike" baseline="30000" dirty="0">
                          <a:effectLst/>
                        </a:rPr>
                        <a:t>-1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u="none" strike="noStrike" dirty="0">
                          <a:effectLst/>
                        </a:rPr>
                        <a:t>kg m</a:t>
                      </a:r>
                      <a:r>
                        <a:rPr lang="en-PH" sz="2000" b="1" u="none" strike="noStrike" baseline="30000" dirty="0">
                          <a:effectLst/>
                        </a:rPr>
                        <a:t>-3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875543"/>
                  </a:ext>
                </a:extLst>
              </a:tr>
              <a:tr h="368050"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CF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6,838 a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u="none" strike="noStrike" dirty="0">
                          <a:effectLst/>
                        </a:rPr>
                        <a:t>           11,364 a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1.29 a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22989"/>
                  </a:ext>
                </a:extLst>
              </a:tr>
              <a:tr h="368050"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>
                          <a:effectLst/>
                        </a:rPr>
                        <a:t>AWD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5,901 a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5,331 b</a:t>
                      </a:r>
                      <a:endParaRPr lang="en-PH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0.97 a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3128"/>
                  </a:ext>
                </a:extLst>
              </a:tr>
              <a:tr h="368050"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>
                          <a:effectLst/>
                        </a:rPr>
                        <a:t>AWDS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6,369 a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4,795 b</a:t>
                      </a:r>
                      <a:endParaRPr lang="en-PH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2000" b="0" u="none" strike="noStrike" dirty="0">
                          <a:effectLst/>
                        </a:rPr>
                        <a:t>1.29 a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280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6D284E-A26B-425E-9373-D8813E0C9093}"/>
              </a:ext>
            </a:extLst>
          </p:cNvPr>
          <p:cNvSpPr txBox="1"/>
          <p:nvPr/>
        </p:nvSpPr>
        <p:spPr>
          <a:xfrm>
            <a:off x="5153438" y="4651515"/>
            <a:ext cx="2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rgbClr val="FF0000"/>
                </a:solidFill>
              </a:rPr>
              <a:t>(Water savings relative to CF)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CE401-9364-4EE9-BF52-BA7553397B6D}"/>
              </a:ext>
            </a:extLst>
          </p:cNvPr>
          <p:cNvSpPr/>
          <p:nvPr/>
        </p:nvSpPr>
        <p:spPr>
          <a:xfrm>
            <a:off x="581439" y="46976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Means with different letter are significantly different (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p&lt;0.05)</a:t>
            </a:r>
            <a:endParaRPr lang="en-PH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BF124-79B9-4526-817C-42CCA68E4965}"/>
              </a:ext>
            </a:extLst>
          </p:cNvPr>
          <p:cNvSpPr txBox="1"/>
          <p:nvPr/>
        </p:nvSpPr>
        <p:spPr>
          <a:xfrm>
            <a:off x="6670812" y="3949151"/>
            <a:ext cx="8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rgbClr val="FF0000"/>
                </a:solidFill>
              </a:rPr>
              <a:t>53%</a:t>
            </a:r>
          </a:p>
          <a:p>
            <a:r>
              <a:rPr lang="en-PH" dirty="0">
                <a:solidFill>
                  <a:srgbClr val="FF0000"/>
                </a:solidFill>
              </a:rPr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13676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2637F79-C4E7-4479-AA3B-6B71A4324A16}" vid="{3E7FC320-FD29-4A31-BBB5-CFFC853C38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4331</TotalTime>
  <Words>448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Theme1</vt:lpstr>
      <vt:lpstr>Greenhouse Gas Mitigation in Irrigated Rice Paddies in Southeast Asia/ Part 2: Field Demonstration</vt:lpstr>
      <vt:lpstr>Objective</vt:lpstr>
      <vt:lpstr>Site Location</vt:lpstr>
      <vt:lpstr>PowerPoint Presentation</vt:lpstr>
      <vt:lpstr>Field Management Practices, 2017 DS</vt:lpstr>
      <vt:lpstr>PowerPoint Presentation</vt:lpstr>
      <vt:lpstr>PowerPoint Presentation</vt:lpstr>
      <vt:lpstr>Seasonal emissions and GWP during 2017 DS</vt:lpstr>
      <vt:lpstr>Grain yields, water use and water productivity, 2017 DS </vt:lpstr>
      <vt:lpstr>Conclusions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 C. Berto</dc:creator>
  <cp:lastModifiedBy>RaM Martin</cp:lastModifiedBy>
  <cp:revision>214</cp:revision>
  <cp:lastPrinted>2017-05-26T09:23:20Z</cp:lastPrinted>
  <dcterms:created xsi:type="dcterms:W3CDTF">2017-03-06T09:58:05Z</dcterms:created>
  <dcterms:modified xsi:type="dcterms:W3CDTF">2017-09-02T04:33:09Z</dcterms:modified>
</cp:coreProperties>
</file>