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259" r:id="rId4"/>
    <p:sldId id="269" r:id="rId5"/>
    <p:sldId id="261" r:id="rId6"/>
    <p:sldId id="262" r:id="rId7"/>
    <p:sldId id="265" r:id="rId8"/>
    <p:sldId id="266" r:id="rId9"/>
    <p:sldId id="267" r:id="rId10"/>
    <p:sldId id="264" r:id="rId11"/>
    <p:sldId id="270" r:id="rId12"/>
    <p:sldId id="268" r:id="rId13"/>
    <p:sldId id="272" r:id="rId14"/>
    <p:sldId id="273" r:id="rId15"/>
    <p:sldId id="275" r:id="rId16"/>
    <p:sldId id="274" r:id="rId17"/>
    <p:sldId id="276" r:id="rId18"/>
    <p:sldId id="282" r:id="rId19"/>
    <p:sldId id="283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7D4B"/>
    <a:srgbClr val="567D4B"/>
    <a:srgbClr val="6FA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5" autoAdjust="0"/>
    <p:restoredTop sz="95196" autoAdjust="0"/>
  </p:normalViewPr>
  <p:slideViewPr>
    <p:cSldViewPr>
      <p:cViewPr>
        <p:scale>
          <a:sx n="87" d="100"/>
          <a:sy n="87" d="100"/>
        </p:scale>
        <p:origin x="-780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53789-40FC-4A83-9E59-5141EADEC307}" type="datetimeFigureOut">
              <a:rPr lang="en-US" smtClean="0"/>
              <a:t>2017-09-01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42DBF-AE2C-46ED-ABF3-6A52DD4DF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52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42DBF-AE2C-46ED-ABF3-6A52DD4DF0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52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42DBF-AE2C-46ED-ABF3-6A52DD4DF0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68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42DBF-AE2C-46ED-ABF3-6A52DD4DF0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03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42DBF-AE2C-46ED-ABF3-6A52DD4DF0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67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baseline="0" dirty="0" smtClean="0"/>
              <a:t>criteria were used to show the inter-site variability in AWD implementation</a:t>
            </a:r>
            <a:endParaRPr lang="en-US" dirty="0" smtClean="0"/>
          </a:p>
          <a:p>
            <a:r>
              <a:rPr lang="en-US" dirty="0" smtClean="0"/>
              <a:t>Stepwise </a:t>
            </a:r>
            <a:r>
              <a:rPr lang="en-US" dirty="0" smtClean="0"/>
              <a:t>selection for Multiple regression analysis</a:t>
            </a:r>
            <a:r>
              <a:rPr lang="en-US" baseline="0" dirty="0" smtClean="0"/>
              <a:t>: </a:t>
            </a:r>
            <a:r>
              <a:rPr lang="en-US" dirty="0" smtClean="0"/>
              <a:t>First 2 variables significantly explained</a:t>
            </a:r>
            <a:r>
              <a:rPr lang="en-US" baseline="0" dirty="0" smtClean="0"/>
              <a:t> the variability (41%) in CH4 emissions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42DBF-AE2C-46ED-ABF3-6A52DD4DF0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67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42DBF-AE2C-46ED-ABF3-6A52DD4DF0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67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42DBF-AE2C-46ED-ABF3-6A52DD4DF0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6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42DBF-AE2C-46ED-ABF3-6A52DD4DF0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67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Bootstrapping, a computational nonparametric technique for" re-sampling," enables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researchers to draw a conclusion about the characteristics of a population strictly from the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existing sample rather than by making parametric assumptions about the estimator.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Bootstrap as an alternative to the parametric estimation of moderation effects in the presence of skewed dependent variables.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42DBF-AE2C-46ED-ABF3-6A52DD4DF0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08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42DBF-AE2C-46ED-ABF3-6A52DD4DF0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68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2069"/>
            <a:ext cx="7772400" cy="1102519"/>
          </a:xfrm>
        </p:spPr>
        <p:txBody>
          <a:bodyPr>
            <a:normAutofit/>
          </a:bodyPr>
          <a:lstStyle>
            <a:lvl1pPr>
              <a:defRPr sz="4000" b="1">
                <a:latin typeface="Garamond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65760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P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D40D4-114F-4096-9BB7-A9BF252557CE}" type="datetimeFigureOut">
              <a:rPr lang="en-US" smtClean="0"/>
              <a:pPr/>
              <a:t>2017-09-01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0474-862F-489C-8B75-B2C20BF21221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latin typeface="Garamond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D40D4-114F-4096-9BB7-A9BF252557CE}" type="datetimeFigureOut">
              <a:rPr lang="en-US" smtClean="0"/>
              <a:pPr/>
              <a:t>2017-09-01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0474-862F-489C-8B75-B2C20BF21221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latin typeface="Garamond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D40D4-114F-4096-9BB7-A9BF252557CE}" type="datetimeFigureOut">
              <a:rPr lang="en-US" smtClean="0"/>
              <a:pPr/>
              <a:t>2017-09-01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0474-862F-489C-8B75-B2C20BF21221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D40D4-114F-4096-9BB7-A9BF252557CE}" type="datetimeFigureOut">
              <a:rPr lang="en-US" smtClean="0"/>
              <a:pPr/>
              <a:t>2017-09-01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50474-862F-489C-8B75-B2C20BF21221}" type="slidenum">
              <a:rPr lang="en-PH" smtClean="0"/>
              <a:pPr/>
              <a:t>‹#›</a:t>
            </a:fld>
            <a:endParaRPr lang="en-P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Site-specific feasibility of alternate wetting and drying as a</a:t>
            </a:r>
            <a:br>
              <a:rPr lang="en-US" sz="2400" dirty="0"/>
            </a:br>
            <a:r>
              <a:rPr lang="en-US" sz="2400" dirty="0"/>
              <a:t>greenhouse gas mitigation option in irrigated rice fields in</a:t>
            </a:r>
            <a:br>
              <a:rPr lang="en-US" sz="2400" dirty="0"/>
            </a:br>
            <a:r>
              <a:rPr lang="en-US" sz="2400" dirty="0"/>
              <a:t>Southeast Asia: a synthesis</a:t>
            </a:r>
            <a:endParaRPr lang="en-PH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486150"/>
            <a:ext cx="6400800" cy="74295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Agnes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Tirol-Padre,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Kazunori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Minamikawa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Takeshi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Tokida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Reiner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Wassmann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Kazuyuki Yagi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Users\APadre\AppData\Local\Microsoft\Windows\Temporary Internet Files\Content.Word\MIRSA-Logo Mark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4171950"/>
            <a:ext cx="10668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t="8865" r="51010" b="11250"/>
          <a:stretch/>
        </p:blipFill>
        <p:spPr>
          <a:xfrm>
            <a:off x="457200" y="960664"/>
            <a:ext cx="4212772" cy="34398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r>
              <a:rPr lang="en-US" dirty="0"/>
              <a:t>Emission </a:t>
            </a:r>
            <a:r>
              <a:rPr lang="en-US" dirty="0" smtClean="0"/>
              <a:t>Factors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9591" y="4552950"/>
            <a:ext cx="7214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EF was calculated by subtracting the mean background N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O emission from Akiyama et al.,  2005</a:t>
            </a:r>
            <a:endParaRPr lang="en-US" sz="1400" dirty="0"/>
          </a:p>
        </p:txBody>
      </p:sp>
      <p:pic>
        <p:nvPicPr>
          <p:cNvPr id="5" name="図 3"/>
          <p:cNvPicPr>
            <a:picLocks noChangeAspect="1"/>
          </p:cNvPicPr>
          <p:nvPr/>
        </p:nvPicPr>
        <p:blipFill rotWithShape="1">
          <a:blip r:embed="rId2"/>
          <a:srcRect l="48864" t="8865" b="11250"/>
          <a:stretch/>
        </p:blipFill>
        <p:spPr>
          <a:xfrm>
            <a:off x="4659086" y="960664"/>
            <a:ext cx="4397310" cy="343988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486400" y="1428750"/>
            <a:ext cx="1066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52600" y="1390650"/>
            <a:ext cx="1066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3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89372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Inter-annual variation in soil carbon contents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FigureS1 (2).pdf - Adobe Acrobat Pro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4" t="12131" r="28452" b="10914"/>
          <a:stretch/>
        </p:blipFill>
        <p:spPr>
          <a:xfrm>
            <a:off x="2743200" y="819150"/>
            <a:ext cx="5943600" cy="41532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428750"/>
            <a:ext cx="2590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Soil depth: 0-20 cm</a:t>
            </a:r>
          </a:p>
          <a:p>
            <a:r>
              <a:rPr lang="en-US" dirty="0" smtClean="0"/>
              <a:t>Error bars:  </a:t>
            </a:r>
            <a:r>
              <a:rPr lang="en-US" dirty="0" err="1" smtClean="0"/>
              <a:t>std</a:t>
            </a:r>
            <a:r>
              <a:rPr lang="en-US" dirty="0"/>
              <a:t> </a:t>
            </a:r>
            <a:r>
              <a:rPr lang="en-US" dirty="0" smtClean="0"/>
              <a:t>deviation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9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394472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CH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</a:t>
            </a:r>
            <a:r>
              <a:rPr lang="en-US" sz="2400" dirty="0"/>
              <a:t>emissions varied significantly </a:t>
            </a:r>
            <a:r>
              <a:rPr lang="en-US" sz="2400" dirty="0" smtClean="0"/>
              <a:t>(</a:t>
            </a:r>
            <a:r>
              <a:rPr lang="en-US" sz="2400" i="1" dirty="0" smtClean="0"/>
              <a:t>P&lt;0.05</a:t>
            </a:r>
            <a:r>
              <a:rPr lang="en-US" sz="2400" dirty="0" smtClean="0"/>
              <a:t>) among sites, seasons and water management. 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emissions were not significantly </a:t>
            </a:r>
            <a:r>
              <a:rPr lang="en-US" sz="2400" dirty="0"/>
              <a:t>(</a:t>
            </a:r>
            <a:r>
              <a:rPr lang="en-US" sz="2400" i="1" dirty="0"/>
              <a:t>P&lt;0.05</a:t>
            </a:r>
            <a:r>
              <a:rPr lang="en-US" sz="2400" dirty="0"/>
              <a:t>) </a:t>
            </a:r>
            <a:r>
              <a:rPr lang="en-US" sz="2400" dirty="0" smtClean="0"/>
              <a:t>affected by water management but considerable increases </a:t>
            </a:r>
            <a:r>
              <a:rPr lang="en-US" sz="2400" dirty="0"/>
              <a:t>under AWD </a:t>
            </a:r>
            <a:r>
              <a:rPr lang="en-US" sz="2400" dirty="0" smtClean="0"/>
              <a:t>relative to CF were </a:t>
            </a:r>
            <a:r>
              <a:rPr lang="en-US" sz="2400" dirty="0"/>
              <a:t>observed in Muñoz, </a:t>
            </a:r>
            <a:r>
              <a:rPr lang="en-US" sz="2400" dirty="0" smtClean="0"/>
              <a:t>and </a:t>
            </a:r>
            <a:r>
              <a:rPr lang="en-US" sz="2400" dirty="0" err="1"/>
              <a:t>Prachin</a:t>
            </a:r>
            <a:r>
              <a:rPr lang="en-US" sz="2400" dirty="0"/>
              <a:t> </a:t>
            </a:r>
            <a:r>
              <a:rPr lang="en-US" sz="2400" dirty="0" err="1" smtClean="0"/>
              <a:t>Buri</a:t>
            </a:r>
            <a:r>
              <a:rPr lang="en-US" sz="2400" dirty="0" smtClean="0"/>
              <a:t> during the DS.</a:t>
            </a:r>
            <a:endParaRPr lang="en-US" sz="2400" dirty="0"/>
          </a:p>
          <a:p>
            <a:pPr>
              <a:spcBef>
                <a:spcPts val="1200"/>
              </a:spcBef>
            </a:pPr>
            <a:r>
              <a:rPr lang="en-US" sz="2400" dirty="0" smtClean="0"/>
              <a:t>AWD </a:t>
            </a:r>
            <a:r>
              <a:rPr lang="en-US" sz="2400" dirty="0"/>
              <a:t>successfully reduced the seasonal CH</a:t>
            </a:r>
            <a:r>
              <a:rPr lang="en-US" sz="2400" baseline="-25000" dirty="0"/>
              <a:t>4</a:t>
            </a:r>
            <a:r>
              <a:rPr lang="en-US" sz="2400" dirty="0"/>
              <a:t> emission </a:t>
            </a:r>
            <a:r>
              <a:rPr lang="en-US" sz="2400" dirty="0" smtClean="0"/>
              <a:t>and GWP at </a:t>
            </a:r>
            <a:r>
              <a:rPr lang="en-US" sz="2400" dirty="0"/>
              <a:t>varying </a:t>
            </a:r>
            <a:r>
              <a:rPr lang="en-US" sz="2400" dirty="0" smtClean="0"/>
              <a:t>levels: 25 and 28 % in Hue, 37 and 36 % in </a:t>
            </a:r>
            <a:r>
              <a:rPr lang="en-US" sz="2400" dirty="0" err="1" smtClean="0"/>
              <a:t>Jakenan</a:t>
            </a:r>
            <a:r>
              <a:rPr lang="en-US" sz="2400" dirty="0" smtClean="0"/>
              <a:t>, 31 and 11 % in </a:t>
            </a:r>
            <a:r>
              <a:rPr lang="en-US" sz="2400" dirty="0" err="1" smtClean="0"/>
              <a:t>Prachin</a:t>
            </a:r>
            <a:r>
              <a:rPr lang="en-US" sz="2400" dirty="0" smtClean="0"/>
              <a:t> </a:t>
            </a:r>
            <a:r>
              <a:rPr lang="en-US" sz="2400" dirty="0" err="1" smtClean="0"/>
              <a:t>Buri</a:t>
            </a:r>
            <a:r>
              <a:rPr lang="en-US" sz="2400" dirty="0" smtClean="0"/>
              <a:t> DS, and 32 and 11 % </a:t>
            </a:r>
            <a:r>
              <a:rPr lang="en-US" sz="2400" dirty="0"/>
              <a:t>in Muñoz </a:t>
            </a:r>
            <a:r>
              <a:rPr lang="en-US" sz="2400" dirty="0" smtClean="0"/>
              <a:t>DS.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931229" y="3758293"/>
            <a:ext cx="609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1742" y="3769178"/>
            <a:ext cx="609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394472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AWD was not effective in the clayey soils of Muñoz and </a:t>
            </a:r>
            <a:r>
              <a:rPr lang="en-US" sz="2400" dirty="0" err="1"/>
              <a:t>Prachin</a:t>
            </a:r>
            <a:r>
              <a:rPr lang="en-US" sz="2400" dirty="0"/>
              <a:t> </a:t>
            </a:r>
            <a:r>
              <a:rPr lang="en-US" sz="2400" dirty="0" err="1"/>
              <a:t>Buri</a:t>
            </a:r>
            <a:r>
              <a:rPr lang="en-US" sz="2400" dirty="0"/>
              <a:t> during WS due to the frequent rainfall &amp; the slow water percolation; but it was effective during WS and DS in Hue and </a:t>
            </a:r>
            <a:r>
              <a:rPr lang="en-US" sz="2400" dirty="0" err="1"/>
              <a:t>Jakenan</a:t>
            </a:r>
            <a:r>
              <a:rPr lang="en-US" sz="2400" dirty="0"/>
              <a:t>, both of which had loamy soils and relatively faster percolation rates</a:t>
            </a:r>
            <a:r>
              <a:rPr lang="en-US" sz="24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The </a:t>
            </a:r>
            <a:r>
              <a:rPr lang="en-US" sz="2400" dirty="0"/>
              <a:t>acid sulfate </a:t>
            </a:r>
            <a:r>
              <a:rPr lang="en-US" sz="2400" dirty="0" smtClean="0"/>
              <a:t>soil primarily contributed to l</a:t>
            </a:r>
            <a:r>
              <a:rPr lang="en-US" sz="2400" dirty="0" smtClean="0"/>
              <a:t>ow CH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emissions in </a:t>
            </a:r>
            <a:r>
              <a:rPr lang="en-US" sz="2400" dirty="0" err="1" smtClean="0"/>
              <a:t>Prachin</a:t>
            </a:r>
            <a:r>
              <a:rPr lang="en-US" sz="2400" dirty="0" smtClean="0"/>
              <a:t> </a:t>
            </a:r>
            <a:r>
              <a:rPr lang="en-US" sz="2400" dirty="0" err="1" smtClean="0"/>
              <a:t>Buri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>
              <a:spcBef>
                <a:spcPts val="1200"/>
              </a:spcBef>
            </a:pPr>
            <a:r>
              <a:rPr lang="en-US" sz="2400" dirty="0" smtClean="0"/>
              <a:t>High </a:t>
            </a:r>
            <a:r>
              <a:rPr lang="en-US" sz="2400" dirty="0" smtClean="0"/>
              <a:t>soil </a:t>
            </a:r>
            <a:r>
              <a:rPr lang="en-US" sz="2400" dirty="0" err="1" smtClean="0"/>
              <a:t>Mn</a:t>
            </a:r>
            <a:r>
              <a:rPr lang="en-US" sz="2400" dirty="0" smtClean="0"/>
              <a:t> content </a:t>
            </a:r>
            <a:r>
              <a:rPr lang="en-US" sz="2400" dirty="0" smtClean="0"/>
              <a:t>may </a:t>
            </a:r>
            <a:r>
              <a:rPr lang="en-US" sz="2400" dirty="0" smtClean="0"/>
              <a:t>have contributed to the low </a:t>
            </a:r>
            <a:r>
              <a:rPr lang="en-US" sz="2400" dirty="0" smtClean="0"/>
              <a:t>CH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emissions </a:t>
            </a:r>
            <a:r>
              <a:rPr lang="en-US" sz="2400" dirty="0" smtClean="0"/>
              <a:t>during </a:t>
            </a:r>
            <a:r>
              <a:rPr lang="en-US" sz="2400" dirty="0" smtClean="0"/>
              <a:t>DS in </a:t>
            </a:r>
            <a:r>
              <a:rPr lang="en-US" sz="2400" dirty="0"/>
              <a:t>Muñoz </a:t>
            </a:r>
            <a:endParaRPr lang="en-US" sz="2400" dirty="0" smtClean="0"/>
          </a:p>
          <a:p>
            <a:pPr>
              <a:spcBef>
                <a:spcPts val="1200"/>
              </a:spcBef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398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39447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AWD effectively reduced water use compared to continuous flooding (CF) but did not significantly </a:t>
            </a:r>
            <a:r>
              <a:rPr lang="en-US" sz="2000" dirty="0" smtClean="0"/>
              <a:t>(</a:t>
            </a:r>
            <a:r>
              <a:rPr lang="en-US" sz="2000" i="1" dirty="0" smtClean="0"/>
              <a:t>P </a:t>
            </a:r>
            <a:r>
              <a:rPr lang="en-US" sz="2000" i="1" dirty="0"/>
              <a:t>&lt; 0.05</a:t>
            </a:r>
            <a:r>
              <a:rPr lang="en-US" sz="2000" dirty="0"/>
              <a:t>) reduce rice grain yield </a:t>
            </a:r>
            <a:r>
              <a:rPr lang="en-US" sz="2000" dirty="0" smtClean="0"/>
              <a:t>(even with the more drastic AWD </a:t>
            </a:r>
            <a:r>
              <a:rPr lang="en-US" sz="2000" dirty="0"/>
              <a:t>in Hue and </a:t>
            </a:r>
            <a:r>
              <a:rPr lang="en-US" sz="2000" dirty="0" err="1" smtClean="0"/>
              <a:t>Jakenan</a:t>
            </a:r>
            <a:r>
              <a:rPr lang="en-US" sz="2000" dirty="0" smtClean="0"/>
              <a:t>) and </a:t>
            </a:r>
            <a:r>
              <a:rPr lang="en-US" sz="2000" dirty="0"/>
              <a:t>soil carbon content </a:t>
            </a:r>
            <a:r>
              <a:rPr lang="en-US" sz="2000" dirty="0" smtClean="0"/>
              <a:t>in the top soil in </a:t>
            </a:r>
            <a:r>
              <a:rPr lang="en-US" sz="2000" dirty="0"/>
              <a:t>all </a:t>
            </a:r>
            <a:r>
              <a:rPr lang="en-US" sz="2000" dirty="0" smtClean="0"/>
              <a:t>sites.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The </a:t>
            </a:r>
            <a:r>
              <a:rPr lang="en-US" sz="2000" dirty="0"/>
              <a:t>reduction in water use through AWD relative to CF was remarkably higher in </a:t>
            </a:r>
            <a:r>
              <a:rPr lang="en-US" sz="2000" dirty="0" smtClean="0"/>
              <a:t>the clayey soils of Muñoz during DS (47%) </a:t>
            </a:r>
            <a:r>
              <a:rPr lang="en-US" sz="2000" dirty="0"/>
              <a:t>and </a:t>
            </a:r>
            <a:r>
              <a:rPr lang="en-US" sz="2000" dirty="0" err="1"/>
              <a:t>Prachin</a:t>
            </a:r>
            <a:r>
              <a:rPr lang="en-US" sz="2000" dirty="0"/>
              <a:t> </a:t>
            </a:r>
            <a:r>
              <a:rPr lang="en-US" sz="2000" dirty="0" err="1"/>
              <a:t>Buri</a:t>
            </a:r>
            <a:r>
              <a:rPr lang="en-US" sz="2000" dirty="0"/>
              <a:t> </a:t>
            </a:r>
            <a:r>
              <a:rPr lang="en-US" sz="2000" dirty="0" smtClean="0"/>
              <a:t>DS (30</a:t>
            </a:r>
            <a:r>
              <a:rPr lang="en-US" sz="2000" dirty="0"/>
              <a:t>%) than in </a:t>
            </a:r>
            <a:r>
              <a:rPr lang="en-US" sz="2000" dirty="0" smtClean="0"/>
              <a:t>the loamy soils of Hue </a:t>
            </a:r>
            <a:r>
              <a:rPr lang="en-US" sz="2000" dirty="0"/>
              <a:t>(15%) and </a:t>
            </a:r>
            <a:r>
              <a:rPr lang="en-US" sz="2000" dirty="0" err="1"/>
              <a:t>Jakenan</a:t>
            </a:r>
            <a:r>
              <a:rPr lang="en-US" sz="2000" dirty="0"/>
              <a:t> </a:t>
            </a:r>
            <a:r>
              <a:rPr lang="en-US" sz="2000" dirty="0" smtClean="0"/>
              <a:t>(6%). 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High water </a:t>
            </a:r>
            <a:r>
              <a:rPr lang="en-US" sz="2000" dirty="0"/>
              <a:t>savings through AWD do not always translate to high CH</a:t>
            </a:r>
            <a:r>
              <a:rPr lang="en-US" sz="2000" baseline="-25000" dirty="0"/>
              <a:t>4</a:t>
            </a:r>
            <a:r>
              <a:rPr lang="en-US" sz="2000" dirty="0"/>
              <a:t> emission reduction due to a greater influence of soil properties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675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394472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The </a:t>
            </a:r>
            <a:r>
              <a:rPr lang="en-US" sz="2400" dirty="0" smtClean="0"/>
              <a:t>weighted mean CH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-EF </a:t>
            </a:r>
            <a:r>
              <a:rPr lang="en-US" sz="2400" dirty="0"/>
              <a:t>for CF and AWD in Hue and </a:t>
            </a:r>
            <a:r>
              <a:rPr lang="en-US" sz="2400" dirty="0" err="1"/>
              <a:t>Jakenan</a:t>
            </a:r>
            <a:r>
              <a:rPr lang="en-US" sz="2400" dirty="0"/>
              <a:t> were significantly higher than those in Muñoz DS and </a:t>
            </a:r>
            <a:r>
              <a:rPr lang="en-US" sz="2400" dirty="0" err="1"/>
              <a:t>Prachin</a:t>
            </a:r>
            <a:r>
              <a:rPr lang="en-US" sz="2400" dirty="0"/>
              <a:t> </a:t>
            </a:r>
            <a:r>
              <a:rPr lang="en-US" sz="2400" dirty="0" err="1"/>
              <a:t>Buri</a:t>
            </a:r>
            <a:r>
              <a:rPr lang="en-US" sz="2400" dirty="0"/>
              <a:t>.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The </a:t>
            </a:r>
            <a:r>
              <a:rPr lang="en-US" sz="2400" dirty="0"/>
              <a:t>weighted-mean </a:t>
            </a:r>
            <a:r>
              <a:rPr lang="en-US" sz="2400" dirty="0" smtClean="0"/>
              <a:t>CH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-EF under CF </a:t>
            </a:r>
            <a:r>
              <a:rPr lang="en-US" sz="2400" dirty="0"/>
              <a:t>across sites and seasons including Muñoz WS (2.46 ± 0.56 kg ha-1 d-1) was </a:t>
            </a:r>
            <a:r>
              <a:rPr lang="en-US" sz="2400" dirty="0" smtClean="0"/>
              <a:t>higher although </a:t>
            </a:r>
            <a:r>
              <a:rPr lang="en-US" sz="2400" dirty="0"/>
              <a:t>not significantly different from the IPCC’s default EF for flooded rice (1.30 kg ha</a:t>
            </a:r>
            <a:r>
              <a:rPr lang="en-US" sz="2400" baseline="30000" dirty="0"/>
              <a:t>-1</a:t>
            </a:r>
            <a:r>
              <a:rPr lang="en-US" sz="2400" dirty="0"/>
              <a:t> </a:t>
            </a:r>
            <a:r>
              <a:rPr lang="en-US" sz="2400" dirty="0" smtClean="0"/>
              <a:t>d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) partly </a:t>
            </a:r>
            <a:r>
              <a:rPr lang="en-US" sz="2400" dirty="0"/>
              <a:t>because they were obtained under site-specific management </a:t>
            </a:r>
            <a:r>
              <a:rPr lang="en-US" sz="2400" dirty="0" smtClean="0"/>
              <a:t>practices e.g. incorporation of FYM in </a:t>
            </a:r>
            <a:r>
              <a:rPr lang="en-US" sz="2400" dirty="0" err="1" smtClean="0"/>
              <a:t>Jakenan</a:t>
            </a:r>
            <a:r>
              <a:rPr lang="en-US" sz="24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0278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394472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The ratio of seasonal cumulative N</a:t>
            </a:r>
            <a:r>
              <a:rPr lang="en-US" sz="2400" baseline="-25000" dirty="0"/>
              <a:t>2</a:t>
            </a:r>
            <a:r>
              <a:rPr lang="en-US" sz="2400" dirty="0"/>
              <a:t>O-N emission to the inorganic fertilizer N applied across sites was 0.42% under CF and 0.49% under </a:t>
            </a:r>
            <a:r>
              <a:rPr lang="en-US" sz="2400" dirty="0" smtClean="0"/>
              <a:t>AWD, comparable </a:t>
            </a:r>
            <a:r>
              <a:rPr lang="en-US" sz="2400" dirty="0"/>
              <a:t>to those </a:t>
            </a:r>
            <a:r>
              <a:rPr lang="en-US" sz="2400" dirty="0" smtClean="0"/>
              <a:t>reported by Akiyama </a:t>
            </a:r>
            <a:r>
              <a:rPr lang="en-US" sz="2400" dirty="0"/>
              <a:t>et al. </a:t>
            </a:r>
            <a:r>
              <a:rPr lang="en-US" sz="2400" dirty="0" smtClean="0"/>
              <a:t>(</a:t>
            </a:r>
            <a:r>
              <a:rPr lang="en-US" sz="2400" dirty="0"/>
              <a:t>0.38 ± 0.41% under CF and 0.67 ± 0.22% under midseason drainage</a:t>
            </a:r>
            <a:r>
              <a:rPr lang="en-US" sz="2400" dirty="0" smtClean="0"/>
              <a:t>).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The AWD SF obtained for CH</a:t>
            </a:r>
            <a:r>
              <a:rPr lang="en-US" sz="2400" baseline="-25000" dirty="0"/>
              <a:t>4</a:t>
            </a:r>
            <a:r>
              <a:rPr lang="en-US" sz="2400" dirty="0"/>
              <a:t> did not significantly differ among sites, with a weighted mean of 0.69 ranging from 0.57 to 0.84 (excluding Muñoz WS). This was slightly higher but not significantly different from the IPCC’s default SF for multiple aeration of </a:t>
            </a:r>
            <a:r>
              <a:rPr lang="en-US" sz="2400" dirty="0" smtClean="0"/>
              <a:t>0.52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557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39447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Using data from Hue and </a:t>
            </a:r>
            <a:r>
              <a:rPr lang="en-US" sz="2400" dirty="0" err="1" smtClean="0"/>
              <a:t>Jakenan</a:t>
            </a:r>
            <a:r>
              <a:rPr lang="en-US" sz="2400" dirty="0" smtClean="0"/>
              <a:t>, multiple </a:t>
            </a:r>
            <a:r>
              <a:rPr lang="en-US" sz="2400" dirty="0" smtClean="0"/>
              <a:t>regression </a:t>
            </a:r>
            <a:r>
              <a:rPr lang="en-US" sz="2400" dirty="0" smtClean="0"/>
              <a:t>analysis with stepwise selection </a:t>
            </a:r>
            <a:r>
              <a:rPr lang="en-US" sz="2400" dirty="0" smtClean="0"/>
              <a:t>showed that </a:t>
            </a:r>
            <a:r>
              <a:rPr lang="en-US" sz="2400" dirty="0" smtClean="0"/>
              <a:t>Minimum Water Level</a:t>
            </a:r>
            <a:r>
              <a:rPr lang="en-US" sz="2400" dirty="0"/>
              <a:t> (</a:t>
            </a:r>
            <a:r>
              <a:rPr lang="en-US" sz="2400" dirty="0" err="1" smtClean="0"/>
              <a:t>MinWL</a:t>
            </a:r>
            <a:r>
              <a:rPr lang="en-US" sz="2400" dirty="0" smtClean="0"/>
              <a:t>) </a:t>
            </a:r>
            <a:r>
              <a:rPr lang="en-US" sz="2400" dirty="0" smtClean="0"/>
              <a:t>and Number of Non-floode</a:t>
            </a:r>
            <a:r>
              <a:rPr lang="en-US" sz="2400" dirty="0" smtClean="0"/>
              <a:t>d Days (NNFD)</a:t>
            </a:r>
            <a:r>
              <a:rPr lang="en-US" sz="2400" dirty="0" smtClean="0"/>
              <a:t> </a:t>
            </a:r>
            <a:r>
              <a:rPr lang="en-US" sz="2400" dirty="0" smtClean="0"/>
              <a:t>significantly </a:t>
            </a:r>
            <a:r>
              <a:rPr lang="en-US" sz="2400" dirty="0" smtClean="0"/>
              <a:t>influenced </a:t>
            </a:r>
            <a:r>
              <a:rPr lang="en-US" sz="2400" dirty="0"/>
              <a:t>the variability in </a:t>
            </a:r>
            <a:r>
              <a:rPr lang="en-US" sz="2400" dirty="0" smtClean="0"/>
              <a:t>AWD SFs </a:t>
            </a:r>
            <a:r>
              <a:rPr lang="en-US" sz="2400" dirty="0" smtClean="0"/>
              <a:t>accounting for </a:t>
            </a:r>
            <a:r>
              <a:rPr lang="en-US" sz="2400" dirty="0" smtClean="0"/>
              <a:t>41% </a:t>
            </a:r>
            <a:r>
              <a:rPr lang="en-US" sz="2400" dirty="0" smtClean="0"/>
              <a:t>of total variability</a:t>
            </a:r>
            <a:r>
              <a:rPr lang="en-US" sz="24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Based on predicted SFs, a </a:t>
            </a:r>
            <a:r>
              <a:rPr lang="en-US" sz="2400" dirty="0"/>
              <a:t>30% </a:t>
            </a:r>
            <a:r>
              <a:rPr lang="en-US" sz="2400" dirty="0" smtClean="0"/>
              <a:t>reduction (SF=0.70) </a:t>
            </a:r>
            <a:r>
              <a:rPr lang="en-US" sz="2400" dirty="0"/>
              <a:t>in CH</a:t>
            </a:r>
            <a:r>
              <a:rPr lang="en-US" sz="2400" baseline="-25000" dirty="0"/>
              <a:t>4</a:t>
            </a:r>
            <a:r>
              <a:rPr lang="en-US" sz="2400" dirty="0"/>
              <a:t> emission can be achieved with </a:t>
            </a:r>
            <a:r>
              <a:rPr lang="en-US" sz="2400" dirty="0" smtClean="0"/>
              <a:t>NNFD ≥ 32 when the </a:t>
            </a:r>
            <a:r>
              <a:rPr lang="en-US" sz="2400" dirty="0" err="1" smtClean="0"/>
              <a:t>MinWL</a:t>
            </a:r>
            <a:r>
              <a:rPr lang="en-US" sz="2400" dirty="0" smtClean="0"/>
              <a:t> = </a:t>
            </a:r>
            <a:r>
              <a:rPr lang="en-US" sz="2400" dirty="0"/>
              <a:t>-15 </a:t>
            </a:r>
            <a:r>
              <a:rPr lang="en-US" sz="2400" dirty="0" smtClean="0"/>
              <a:t>cm for </a:t>
            </a:r>
            <a:r>
              <a:rPr lang="en-US" sz="2400" dirty="0"/>
              <a:t>the loamy soils of Hue and </a:t>
            </a:r>
            <a:r>
              <a:rPr lang="en-US" sz="2400" dirty="0" err="1" smtClean="0"/>
              <a:t>Jakenan</a:t>
            </a:r>
            <a:r>
              <a:rPr lang="en-US" sz="2400" dirty="0" smtClean="0"/>
              <a:t>. </a:t>
            </a:r>
            <a:endParaRPr lang="en-US" sz="2400" dirty="0" smtClean="0"/>
          </a:p>
          <a:p>
            <a:pPr>
              <a:spcBef>
                <a:spcPts val="1200"/>
              </a:spcBef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756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1276350"/>
            <a:ext cx="7924800" cy="148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r>
              <a:rPr lang="en-US" sz="5400" b="0" i="1" smtClean="0"/>
              <a:t>Thank you very much for your attention !!!</a:t>
            </a:r>
            <a:endParaRPr lang="en-PH" sz="5400" b="0" i="1" dirty="0"/>
          </a:p>
        </p:txBody>
      </p:sp>
    </p:spTree>
    <p:extLst>
      <p:ext uri="{BB962C8B-B14F-4D97-AF65-F5344CB8AC3E}">
        <p14:creationId xmlns:p14="http://schemas.microsoft.com/office/powerpoint/2010/main" val="343198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5 (4).pdf - Adobe Acrobat Pro DC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71" t="29231" r="14880" b="4981"/>
          <a:stretch/>
        </p:blipFill>
        <p:spPr>
          <a:xfrm>
            <a:off x="1295400" y="1150960"/>
            <a:ext cx="6629400" cy="312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5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7750"/>
            <a:ext cx="8534400" cy="339447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Analyze </a:t>
            </a:r>
            <a:r>
              <a:rPr lang="en-US" dirty="0"/>
              <a:t>the effects of environment and soil </a:t>
            </a:r>
            <a:r>
              <a:rPr lang="en-US" dirty="0" smtClean="0"/>
              <a:t>properties</a:t>
            </a:r>
            <a:r>
              <a:rPr lang="en-US" dirty="0"/>
              <a:t> </a:t>
            </a:r>
            <a:r>
              <a:rPr lang="en-US" dirty="0" smtClean="0"/>
              <a:t>on </a:t>
            </a:r>
            <a:r>
              <a:rPr lang="en-US" dirty="0"/>
              <a:t>the extent of GHG mitigation </a:t>
            </a:r>
            <a:r>
              <a:rPr lang="en-US" dirty="0" smtClean="0"/>
              <a:t>by AWD</a:t>
            </a:r>
          </a:p>
          <a:p>
            <a:pPr defTabSz="365760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Examine </a:t>
            </a:r>
            <a:r>
              <a:rPr lang="en-US" dirty="0"/>
              <a:t>the potential trade-offs and co-benefits </a:t>
            </a:r>
            <a:r>
              <a:rPr lang="en-US" dirty="0" smtClean="0"/>
              <a:t>of AWD in</a:t>
            </a:r>
            <a:r>
              <a:rPr lang="en-US" dirty="0"/>
              <a:t> </a:t>
            </a:r>
            <a:r>
              <a:rPr lang="en-US" dirty="0" smtClean="0"/>
              <a:t>terms </a:t>
            </a:r>
            <a:r>
              <a:rPr lang="en-US" dirty="0"/>
              <a:t>of rice grain yield and water savings </a:t>
            </a:r>
            <a:endParaRPr lang="en-US" dirty="0" smtClean="0"/>
          </a:p>
          <a:p>
            <a:pPr defTabSz="365760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Compare </a:t>
            </a:r>
            <a:r>
              <a:rPr lang="en-US" dirty="0"/>
              <a:t>the </a:t>
            </a:r>
            <a:r>
              <a:rPr lang="en-US" dirty="0" smtClean="0"/>
              <a:t>measured site </a:t>
            </a:r>
            <a:r>
              <a:rPr lang="en-US" dirty="0" smtClean="0"/>
              <a:t>Emission Factors </a:t>
            </a:r>
            <a:r>
              <a:rPr lang="en-US" dirty="0" smtClean="0"/>
              <a:t>and </a:t>
            </a:r>
            <a:r>
              <a:rPr lang="en-US" dirty="0" smtClean="0"/>
              <a:t>Scaling Factors </a:t>
            </a:r>
            <a:r>
              <a:rPr lang="en-US" dirty="0"/>
              <a:t>for CH</a:t>
            </a:r>
            <a:r>
              <a:rPr lang="en-US" baseline="-25000" dirty="0"/>
              <a:t>4</a:t>
            </a:r>
            <a:r>
              <a:rPr lang="en-US" dirty="0"/>
              <a:t> and </a:t>
            </a: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O under AWD, with </a:t>
            </a:r>
            <a:r>
              <a:rPr lang="en-US" dirty="0"/>
              <a:t>the IPCC’s default values</a:t>
            </a:r>
          </a:p>
        </p:txBody>
      </p:sp>
    </p:spTree>
    <p:extLst>
      <p:ext uri="{BB962C8B-B14F-4D97-AF65-F5344CB8AC3E}">
        <p14:creationId xmlns:p14="http://schemas.microsoft.com/office/powerpoint/2010/main" val="165495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1"/>
          <p:cNvPicPr>
            <a:picLocks noChangeAspect="1"/>
          </p:cNvPicPr>
          <p:nvPr/>
        </p:nvPicPr>
        <p:blipFill rotWithShape="1">
          <a:blip r:embed="rId3"/>
          <a:srcRect l="1348" t="1081" r="3091" b="1782"/>
          <a:stretch/>
        </p:blipFill>
        <p:spPr>
          <a:xfrm>
            <a:off x="3033409" y="1361965"/>
            <a:ext cx="3276600" cy="326718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267200" y="2082132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18306" y="215202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51634" y="2325324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95509" y="409575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83"/>
          <a:stretch/>
        </p:blipFill>
        <p:spPr bwMode="auto">
          <a:xfrm>
            <a:off x="6537357" y="1476686"/>
            <a:ext cx="802610" cy="145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3" r="49924"/>
          <a:stretch/>
        </p:blipFill>
        <p:spPr bwMode="auto">
          <a:xfrm>
            <a:off x="1940412" y="1459033"/>
            <a:ext cx="795486" cy="149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7" r="24071"/>
          <a:stretch/>
        </p:blipFill>
        <p:spPr bwMode="auto">
          <a:xfrm>
            <a:off x="6519600" y="2992850"/>
            <a:ext cx="802608" cy="156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8"/>
          <a:stretch/>
        </p:blipFill>
        <p:spPr bwMode="auto">
          <a:xfrm>
            <a:off x="1957155" y="3044621"/>
            <a:ext cx="762001" cy="145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>
            <a:stCxn id="7" idx="2"/>
            <a:endCxn id="10" idx="3"/>
          </p:cNvCxnSpPr>
          <p:nvPr/>
        </p:nvCxnSpPr>
        <p:spPr>
          <a:xfrm flipH="1" flipV="1">
            <a:off x="2735898" y="2208610"/>
            <a:ext cx="1015736" cy="192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6"/>
            <a:endCxn id="11" idx="1"/>
          </p:cNvCxnSpPr>
          <p:nvPr/>
        </p:nvCxnSpPr>
        <p:spPr>
          <a:xfrm flipV="1">
            <a:off x="4747909" y="3772900"/>
            <a:ext cx="1771691" cy="39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6"/>
          </p:cNvCxnSpPr>
          <p:nvPr/>
        </p:nvCxnSpPr>
        <p:spPr>
          <a:xfrm flipV="1">
            <a:off x="4419600" y="1868652"/>
            <a:ext cx="2100000" cy="289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3"/>
          </p:cNvCxnSpPr>
          <p:nvPr/>
        </p:nvCxnSpPr>
        <p:spPr>
          <a:xfrm flipH="1">
            <a:off x="2719156" y="2282102"/>
            <a:ext cx="2721468" cy="12804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8"/>
          <p:cNvSpPr txBox="1"/>
          <p:nvPr/>
        </p:nvSpPr>
        <p:spPr>
          <a:xfrm>
            <a:off x="685800" y="2914920"/>
            <a:ext cx="1164892" cy="65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kern="1200" dirty="0" smtClean="0">
                <a:solidFill>
                  <a:srgbClr val="FF0000"/>
                </a:solidFill>
                <a:effectLst/>
                <a:latin typeface="Calibri"/>
                <a:ea typeface="ＭＳ 明朝"/>
                <a:cs typeface="Times New Roman"/>
              </a:rPr>
              <a:t>Muñoz, Philippines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kern="1200" dirty="0" smtClean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FAO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: Dystric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Fluvisols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,</a:t>
            </a:r>
            <a:endParaRPr lang="en-US" sz="900" dirty="0">
              <a:effectLst/>
              <a:latin typeface="Times New Roman"/>
              <a:ea typeface="ＭＳ 明朝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USDA: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Typic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Endoaquepts</a:t>
            </a:r>
            <a:endParaRPr lang="en-US" sz="900" dirty="0">
              <a:effectLst/>
              <a:latin typeface="Times New Roman"/>
              <a:ea typeface="ＭＳ 明朝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5800" y="1324500"/>
            <a:ext cx="1256764" cy="88084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 err="1" smtClean="0">
                <a:solidFill>
                  <a:srgbClr val="FF0000"/>
                </a:solidFill>
                <a:latin typeface="Calibri"/>
                <a:ea typeface="ＭＳ 明朝"/>
                <a:cs typeface="Times New Roman"/>
              </a:rPr>
              <a:t>Prachin</a:t>
            </a:r>
            <a:r>
              <a:rPr lang="en-US" sz="900" dirty="0" smtClean="0">
                <a:solidFill>
                  <a:srgbClr val="FF0000"/>
                </a:solidFill>
                <a:latin typeface="Calibri"/>
                <a:ea typeface="ＭＳ 明朝"/>
                <a:cs typeface="Times New Roman"/>
              </a:rPr>
              <a:t> </a:t>
            </a:r>
            <a:r>
              <a:rPr lang="en-US" sz="900" dirty="0" err="1" smtClean="0">
                <a:solidFill>
                  <a:srgbClr val="FF0000"/>
                </a:solidFill>
                <a:latin typeface="Calibri"/>
                <a:ea typeface="ＭＳ 明朝"/>
                <a:cs typeface="Times New Roman"/>
              </a:rPr>
              <a:t>Buri</a:t>
            </a:r>
            <a:r>
              <a:rPr lang="en-US" sz="900" dirty="0" smtClean="0">
                <a:solidFill>
                  <a:srgbClr val="FF0000"/>
                </a:solidFill>
                <a:latin typeface="Calibri"/>
                <a:ea typeface="ＭＳ 明朝"/>
                <a:cs typeface="Times New Roman"/>
              </a:rPr>
              <a:t>, Thailand</a:t>
            </a:r>
            <a:endParaRPr lang="en-US" sz="900" kern="1200" dirty="0" smtClean="0">
              <a:solidFill>
                <a:srgbClr val="FF0000"/>
              </a:solidFill>
              <a:effectLst/>
              <a:latin typeface="Calibri"/>
              <a:ea typeface="ＭＳ 明朝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kern="1200" dirty="0" smtClean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USDA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: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Vertic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 </a:t>
            </a:r>
            <a:r>
              <a:rPr lang="en-US" sz="900" kern="1200" dirty="0" err="1" smtClean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Endoaquepts</a:t>
            </a:r>
            <a:r>
              <a:rPr lang="en-US" sz="900" kern="1200" dirty="0" smtClean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,</a:t>
            </a:r>
            <a:endParaRPr lang="en-US" sz="900" dirty="0">
              <a:effectLst/>
              <a:latin typeface="Times New Roman"/>
              <a:ea typeface="ＭＳ 明朝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Active, acid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isohyperthermic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sulfic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Endoaquepts</a:t>
            </a:r>
            <a:endParaRPr lang="en-US" sz="900" dirty="0">
              <a:effectLst/>
              <a:latin typeface="Times New Roman"/>
              <a:ea typeface="ＭＳ 明朝"/>
            </a:endParaRPr>
          </a:p>
        </p:txBody>
      </p:sp>
      <p:sp>
        <p:nvSpPr>
          <p:cNvPr id="43" name="テキスト ボックス 9"/>
          <p:cNvSpPr txBox="1"/>
          <p:nvPr/>
        </p:nvSpPr>
        <p:spPr>
          <a:xfrm>
            <a:off x="7406072" y="2842448"/>
            <a:ext cx="1128327" cy="5962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kern="1200" dirty="0" err="1" smtClean="0">
                <a:solidFill>
                  <a:srgbClr val="FF0000"/>
                </a:solidFill>
                <a:effectLst/>
                <a:latin typeface="Calibri"/>
                <a:ea typeface="ＭＳ 明朝"/>
                <a:cs typeface="Times New Roman"/>
              </a:rPr>
              <a:t>Jakenan</a:t>
            </a:r>
            <a:r>
              <a:rPr lang="en-US" sz="900" kern="1200" dirty="0" smtClean="0">
                <a:solidFill>
                  <a:srgbClr val="FF0000"/>
                </a:solidFill>
                <a:effectLst/>
                <a:latin typeface="Calibri"/>
                <a:ea typeface="ＭＳ 明朝"/>
                <a:cs typeface="Times New Roman"/>
              </a:rPr>
              <a:t>, Indonesia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kern="1200" dirty="0" smtClean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USDA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: </a:t>
            </a:r>
            <a:endParaRPr lang="en-US" sz="900" dirty="0">
              <a:effectLst/>
              <a:latin typeface="Times New Roman"/>
              <a:ea typeface="ＭＳ 明朝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kern="1200" dirty="0" err="1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Aeric</a:t>
            </a:r>
            <a:endParaRPr lang="en-US" sz="900" dirty="0">
              <a:effectLst/>
              <a:latin typeface="Times New Roman"/>
              <a:ea typeface="ＭＳ 明朝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kern="1200" dirty="0" err="1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Endoaquepts</a:t>
            </a:r>
            <a:endParaRPr lang="en-US" sz="900" dirty="0">
              <a:effectLst/>
              <a:latin typeface="Times New Roman"/>
              <a:ea typeface="ＭＳ 明朝"/>
            </a:endParaRPr>
          </a:p>
        </p:txBody>
      </p:sp>
      <p:sp>
        <p:nvSpPr>
          <p:cNvPr id="44" name="テキスト ボックス 8"/>
          <p:cNvSpPr txBox="1"/>
          <p:nvPr/>
        </p:nvSpPr>
        <p:spPr>
          <a:xfrm>
            <a:off x="7322208" y="1246503"/>
            <a:ext cx="1193165" cy="4946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kern="1200" dirty="0" smtClean="0">
                <a:solidFill>
                  <a:srgbClr val="FF0000"/>
                </a:solidFill>
                <a:effectLst/>
                <a:latin typeface="Calibri"/>
                <a:ea typeface="ＭＳ 明朝"/>
                <a:cs typeface="Times New Roman"/>
              </a:rPr>
              <a:t>Hue, Vietnam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kern="1200" dirty="0" smtClean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FAO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: Ustic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Epiaquert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 </a:t>
            </a:r>
            <a:endParaRPr lang="en-US" sz="900" dirty="0">
              <a:effectLst/>
              <a:latin typeface="Times New Roman"/>
              <a:ea typeface="ＭＳ 明朝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USDA: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Eutric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Vertisol</a:t>
            </a:r>
            <a:endParaRPr lang="en-US" sz="900" dirty="0">
              <a:effectLst/>
              <a:latin typeface="Times New Roman"/>
              <a:ea typeface="ＭＳ 明朝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61074" y="1154839"/>
            <a:ext cx="1154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CLAYEY SOILS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6357990" y="1154839"/>
            <a:ext cx="1161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LOAMY SOILS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1004993" y="335424"/>
            <a:ext cx="7485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Garamond" panose="02020404030301010803" pitchFamily="18" charset="0"/>
              </a:rPr>
              <a:t>Inter-Site Variation in Soil Properties </a:t>
            </a:r>
            <a:endParaRPr lang="en-US" sz="3600" b="1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1" grpId="0"/>
      <p:bldP spid="42" grpId="0"/>
      <p:bldP spid="43" grpId="0"/>
      <p:bldP spid="44" grpId="0"/>
      <p:bldP spid="27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417898"/>
              </p:ext>
            </p:extLst>
          </p:nvPr>
        </p:nvGraphicFramePr>
        <p:xfrm>
          <a:off x="685800" y="1200150"/>
          <a:ext cx="7620000" cy="2077474"/>
        </p:xfrm>
        <a:graphic>
          <a:graphicData uri="http://schemas.openxmlformats.org/drawingml/2006/table">
            <a:tbl>
              <a:tblPr firstRow="1" firstCol="1" bandRow="1"/>
              <a:tblGrid>
                <a:gridCol w="2698750"/>
                <a:gridCol w="1187450"/>
                <a:gridCol w="1219200"/>
                <a:gridCol w="1244600"/>
                <a:gridCol w="1270000"/>
              </a:tblGrid>
              <a:tr h="2823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Site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Hue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Jakenan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Prachin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Buri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Muñoz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890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pH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4.18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6.46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4.93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6.44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2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Total C (g kg</a:t>
                      </a:r>
                      <a:r>
                        <a:rPr lang="en-US" sz="1600" b="0" baseline="300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-1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)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19.2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5.3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7D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22.2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14.6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2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Total N 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(g kg</a:t>
                      </a:r>
                      <a:r>
                        <a:rPr lang="en-US" sz="1600" b="0" baseline="300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-1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)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1.90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0.47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7D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1.80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1.23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9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C:N</a:t>
                      </a:r>
                      <a:r>
                        <a:rPr lang="en-US" sz="16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 mole ratio</a:t>
                      </a:r>
                      <a:endParaRPr lang="en-US" sz="1600" b="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11.9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13.3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14.5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14.6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9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Active Fe 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(g kg</a:t>
                      </a:r>
                      <a:r>
                        <a:rPr lang="en-US" sz="1600" b="0" baseline="300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-1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)</a:t>
                      </a:r>
                      <a:endParaRPr lang="en-US" sz="1600" b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12.3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3.6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7D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15.6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12.6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9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23950" algn="l"/>
                        </a:tabLst>
                        <a:defRPr/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Active</a:t>
                      </a:r>
                      <a:r>
                        <a:rPr lang="en-US" sz="16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Mn</a:t>
                      </a:r>
                      <a:r>
                        <a:rPr lang="en-US" sz="16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(g kg</a:t>
                      </a:r>
                      <a:r>
                        <a:rPr lang="en-US" sz="1600" b="0" baseline="300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-1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)</a:t>
                      </a:r>
                      <a:endParaRPr lang="en-US" sz="1600" b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0.03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0.05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0.07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0.68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7D4B"/>
                    </a:solidFill>
                  </a:tcPr>
                </a:tc>
              </a:tr>
            </a:tbl>
          </a:graphicData>
        </a:graphic>
      </p:graphicFrame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Garamond" panose="02020404030301010803" pitchFamily="18" charset="0"/>
              </a:rPr>
              <a:t>Inter-Site Variation in Soil Properties </a:t>
            </a:r>
            <a:endParaRPr lang="en-US" sz="28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36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104228" y="372994"/>
            <a:ext cx="6935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Garamond" panose="02020404030301010803" pitchFamily="18" charset="0"/>
              </a:rPr>
              <a:t>Inter-Site Variation in AWD Implementation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895350"/>
            <a:ext cx="7543800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Criteria used: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Minimum soil flood water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Total number of non-flooded days (ponding water less than 0 cm) from seeding to final drainage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Ratio of number of non-flooded days to total crop duration (seeding to final drainage)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Average water </a:t>
            </a:r>
            <a:r>
              <a:rPr lang="en-US" sz="2400" dirty="0" smtClean="0"/>
              <a:t>level</a:t>
            </a:r>
            <a:endParaRPr lang="en-US" sz="24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905000" y="3790950"/>
                <a:ext cx="5228034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𝑆𝐹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1.088</m:t>
                          </m:r>
                          <m:r>
                            <a:rPr lang="en-US" b="0" i="1" baseline="30000" smtClean="0">
                              <a:latin typeface="Cambria Math"/>
                            </a:rPr>
                            <m:t>∗∗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−0.0103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𝑁𝑁𝐹</m:t>
                          </m:r>
                          <m:r>
                            <a:rPr lang="en-US" b="0" i="1" baseline="30000" smtClean="0">
                              <a:latin typeface="Cambria Math"/>
                            </a:rPr>
                            <m:t>∗∗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+0.0038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𝑀𝑖𝑛𝑊𝐿</m:t>
                          </m:r>
                          <m:r>
                            <a:rPr lang="en-US" b="0" i="1" baseline="30000" smtClean="0">
                              <a:latin typeface="Cambria Math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e>
                        <m:sup/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790950"/>
                <a:ext cx="5228034" cy="39299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671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708429"/>
              </p:ext>
            </p:extLst>
          </p:nvPr>
        </p:nvGraphicFramePr>
        <p:xfrm>
          <a:off x="685800" y="1047750"/>
          <a:ext cx="7619999" cy="2652522"/>
        </p:xfrm>
        <a:graphic>
          <a:graphicData uri="http://schemas.openxmlformats.org/drawingml/2006/table">
            <a:tbl>
              <a:tblPr firstRow="1" firstCol="1" bandRow="1"/>
              <a:tblGrid>
                <a:gridCol w="1371600"/>
                <a:gridCol w="838200"/>
                <a:gridCol w="1121228"/>
                <a:gridCol w="1045029"/>
                <a:gridCol w="1066800"/>
                <a:gridCol w="1088571"/>
                <a:gridCol w="1088571"/>
              </a:tblGrid>
              <a:tr h="2823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Criteria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Water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Mgt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Hue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Jakenan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Prachin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Buri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Muñoz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Muñoz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WS</a:t>
                      </a:r>
                      <a:endParaRPr lang="en-US" sz="16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2721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Minimum water level (cm)</a:t>
                      </a:r>
                      <a:endParaRPr lang="en-US" sz="15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AWD</a:t>
                      </a:r>
                      <a:endParaRPr lang="en-US" sz="15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-18.3</a:t>
                      </a:r>
                      <a:endParaRPr lang="en-US" sz="1500" baseline="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(-25 to -8)</a:t>
                      </a:r>
                      <a:endParaRPr lang="en-US" sz="15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-23.1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(-46 to -11)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-12.5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(-15 to -4)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-13.9</a:t>
                      </a:r>
                      <a:endParaRPr lang="en-US" sz="1500" baseline="0" dirty="0" smtClean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(-15 to -13)</a:t>
                      </a:r>
                      <a:endParaRPr lang="en-US" sz="15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-9.5</a:t>
                      </a:r>
                      <a:endParaRPr lang="en-US" sz="1500" baseline="0" dirty="0" smtClean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(-12  to -6)</a:t>
                      </a:r>
                      <a:endParaRPr lang="en-US" sz="15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2388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AWDS</a:t>
                      </a:r>
                      <a:endParaRPr lang="en-US" sz="15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-13.0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(-20 to -6)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-32.1</a:t>
                      </a:r>
                      <a:endParaRPr lang="en-US" sz="1500" baseline="0" dirty="0" smtClean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(-64 to -19)</a:t>
                      </a:r>
                      <a:endParaRPr lang="en-US" sz="15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-13.0</a:t>
                      </a:r>
                      <a:endParaRPr lang="en-US" sz="1500" baseline="0" dirty="0" smtClean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(-15 to -6)</a:t>
                      </a:r>
                      <a:endParaRPr lang="en-US" sz="15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-133</a:t>
                      </a:r>
                      <a:endParaRPr lang="en-US" sz="1500" baseline="0" dirty="0" smtClean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(-19 to -7)</a:t>
                      </a:r>
                      <a:endParaRPr lang="en-US" sz="15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-8.6</a:t>
                      </a:r>
                      <a:endParaRPr lang="en-US" sz="1500" baseline="0" dirty="0" smtClean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(-9  to -8)</a:t>
                      </a:r>
                      <a:endParaRPr lang="en-US" sz="15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238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No. of non-flooded days </a:t>
                      </a:r>
                      <a:endParaRPr lang="en-US" sz="15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AWD</a:t>
                      </a:r>
                      <a:endParaRPr lang="en-US" sz="15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30.2</a:t>
                      </a:r>
                      <a:endParaRPr lang="en-US" sz="1500" baseline="0" dirty="0" smtClean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(22 to 39)</a:t>
                      </a:r>
                      <a:endParaRPr lang="en-US" sz="15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30.7</a:t>
                      </a:r>
                      <a:endParaRPr lang="en-US" sz="1500" baseline="0" dirty="0" smtClean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(20 to 41)</a:t>
                      </a:r>
                      <a:endParaRPr lang="en-US" sz="15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24.3</a:t>
                      </a:r>
                      <a:endParaRPr lang="en-US" sz="1500" baseline="0" dirty="0" smtClean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(20 to 27)</a:t>
                      </a:r>
                      <a:endParaRPr lang="en-US" sz="15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34</a:t>
                      </a:r>
                      <a:endParaRPr lang="en-US" sz="1500" baseline="0" dirty="0" smtClean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(24 to 45)</a:t>
                      </a:r>
                      <a:endParaRPr lang="en-US" sz="15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10.5</a:t>
                      </a:r>
                      <a:endParaRPr lang="en-US" sz="1500" baseline="0" dirty="0" smtClean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(4 to 17)</a:t>
                      </a:r>
                      <a:endParaRPr lang="en-US" sz="15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49732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AWDS</a:t>
                      </a:r>
                      <a:endParaRPr lang="en-US" sz="15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29.3</a:t>
                      </a:r>
                      <a:endParaRPr lang="en-US" sz="1500" baseline="0" dirty="0" smtClean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(14 to 36)</a:t>
                      </a:r>
                      <a:endParaRPr lang="en-US" sz="15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27.2</a:t>
                      </a:r>
                      <a:endParaRPr lang="en-US" sz="1500" baseline="0" dirty="0" smtClean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(14 to 44)</a:t>
                      </a:r>
                      <a:endParaRPr lang="en-US" sz="15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13.3</a:t>
                      </a:r>
                      <a:endParaRPr lang="en-US" sz="1500" baseline="0" dirty="0" smtClean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(8 to 17)</a:t>
                      </a:r>
                      <a:endParaRPr lang="en-US" sz="15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31.7</a:t>
                      </a:r>
                      <a:endParaRPr lang="en-US" sz="1500" baseline="0" dirty="0" smtClean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(12 to 50)</a:t>
                      </a:r>
                      <a:endParaRPr lang="en-US" sz="15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6.0</a:t>
                      </a:r>
                      <a:endParaRPr lang="en-US" sz="1500" baseline="0" dirty="0" smtClean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(4 to 8)</a:t>
                      </a:r>
                      <a:endParaRPr lang="en-US" sz="15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49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Drainability</a:t>
                      </a:r>
                      <a:endParaRPr lang="en-US" sz="1500" b="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0.94</a:t>
                      </a:r>
                      <a:r>
                        <a:rPr lang="en-US" sz="1500" baseline="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 ±0.28</a:t>
                      </a:r>
                      <a:endParaRPr lang="en-US" sz="15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1.85</a:t>
                      </a:r>
                      <a:r>
                        <a:rPr lang="en-US" sz="1500" baseline="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 ±0.28</a:t>
                      </a:r>
                      <a:endParaRPr lang="en-US" sz="15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0.78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 ±0.29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0.67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 ±0.24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itle 22"/>
          <p:cNvSpPr txBox="1">
            <a:spLocks noGrp="1"/>
          </p:cNvSpPr>
          <p:nvPr>
            <p:ph type="title"/>
          </p:nvPr>
        </p:nvSpPr>
        <p:spPr>
          <a:xfrm>
            <a:off x="1104228" y="373390"/>
            <a:ext cx="6935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Garamond" panose="02020404030301010803" pitchFamily="18" charset="0"/>
              </a:rPr>
              <a:t>Inter-Site Variation in AWD Implementation</a:t>
            </a:r>
            <a:endParaRPr lang="en-US" sz="28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7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89"/>
            <a:ext cx="8229600" cy="857250"/>
          </a:xfrm>
        </p:spPr>
        <p:txBody>
          <a:bodyPr/>
          <a:lstStyle/>
          <a:p>
            <a:r>
              <a:rPr lang="en-US" dirty="0" smtClean="0"/>
              <a:t>Analyses of variance</a:t>
            </a:r>
            <a:endParaRPr lang="en-US" dirty="0"/>
          </a:p>
        </p:txBody>
      </p:sp>
      <p:graphicFrame>
        <p:nvGraphicFramePr>
          <p:cNvPr id="4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406632"/>
              </p:ext>
            </p:extLst>
          </p:nvPr>
        </p:nvGraphicFramePr>
        <p:xfrm>
          <a:off x="1295400" y="971550"/>
          <a:ext cx="6858003" cy="35296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32287">
                  <a:extLst>
                    <a:ext uri="{9D8B030D-6E8A-4147-A177-3AD203B41FA5}">
                      <a16:colId xmlns="" xmlns:a16="http://schemas.microsoft.com/office/drawing/2014/main" val="3513456471"/>
                    </a:ext>
                  </a:extLst>
                </a:gridCol>
                <a:gridCol w="861079">
                  <a:extLst>
                    <a:ext uri="{9D8B030D-6E8A-4147-A177-3AD203B41FA5}">
                      <a16:colId xmlns="" xmlns:a16="http://schemas.microsoft.com/office/drawing/2014/main" val="2825412675"/>
                    </a:ext>
                  </a:extLst>
                </a:gridCol>
                <a:gridCol w="861079">
                  <a:extLst>
                    <a:ext uri="{9D8B030D-6E8A-4147-A177-3AD203B41FA5}">
                      <a16:colId xmlns="" xmlns:a16="http://schemas.microsoft.com/office/drawing/2014/main" val="2159425178"/>
                    </a:ext>
                  </a:extLst>
                </a:gridCol>
                <a:gridCol w="861079">
                  <a:extLst>
                    <a:ext uri="{9D8B030D-6E8A-4147-A177-3AD203B41FA5}">
                      <a16:colId xmlns="" xmlns:a16="http://schemas.microsoft.com/office/drawing/2014/main" val="272196963"/>
                    </a:ext>
                  </a:extLst>
                </a:gridCol>
                <a:gridCol w="861079">
                  <a:extLst>
                    <a:ext uri="{9D8B030D-6E8A-4147-A177-3AD203B41FA5}">
                      <a16:colId xmlns="" xmlns:a16="http://schemas.microsoft.com/office/drawing/2014/main" val="99555859"/>
                    </a:ext>
                  </a:extLst>
                </a:gridCol>
                <a:gridCol w="1320321">
                  <a:extLst>
                    <a:ext uri="{9D8B030D-6E8A-4147-A177-3AD203B41FA5}">
                      <a16:colId xmlns="" xmlns:a16="http://schemas.microsoft.com/office/drawing/2014/main" val="81936574"/>
                    </a:ext>
                  </a:extLst>
                </a:gridCol>
                <a:gridCol w="861079">
                  <a:extLst>
                    <a:ext uri="{9D8B030D-6E8A-4147-A177-3AD203B41FA5}">
                      <a16:colId xmlns="" xmlns:a16="http://schemas.microsoft.com/office/drawing/2014/main" val="397689760"/>
                    </a:ext>
                  </a:extLst>
                </a:gridCol>
              </a:tblGrid>
              <a:tr h="714011">
                <a:tc>
                  <a:txBody>
                    <a:bodyPr/>
                    <a:lstStyle/>
                    <a:p>
                      <a:r>
                        <a:rPr kumimoji="1" lang="en-US" altLang="ja-JP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 of Variation</a:t>
                      </a:r>
                      <a:endParaRPr kumimoji="1" lang="ja-JP" altLang="en-US" sz="14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57150" algn="l"/>
                        </a:tabLst>
                      </a:pPr>
                      <a:r>
                        <a:rPr lang="en-US" sz="1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CH4</a:t>
                      </a:r>
                      <a:endParaRPr lang="ja-JP" sz="1400" baseline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57150" algn="l"/>
                        </a:tabLst>
                      </a:pPr>
                      <a:r>
                        <a:rPr lang="en-US" sz="1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N2O</a:t>
                      </a:r>
                      <a:endParaRPr lang="ja-JP" sz="1400" baseline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57150" algn="l"/>
                        </a:tabLst>
                      </a:pPr>
                      <a:r>
                        <a:rPr lang="en-US" sz="1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GWP</a:t>
                      </a:r>
                      <a:endParaRPr lang="ja-JP" sz="1400" baseline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57150" algn="l"/>
                        </a:tabLst>
                      </a:pPr>
                      <a:r>
                        <a:rPr lang="en-US" sz="1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Grain yield</a:t>
                      </a:r>
                      <a:endParaRPr lang="ja-JP" sz="1400" baseline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57150" algn="l"/>
                        </a:tabLst>
                      </a:pPr>
                      <a:r>
                        <a:rPr lang="en-US" sz="1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Yield-scaled GWP</a:t>
                      </a:r>
                      <a:endParaRPr lang="ja-JP" sz="1400" baseline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57150" algn="l"/>
                        </a:tabLst>
                      </a:pPr>
                      <a:r>
                        <a:rPr lang="en-US" sz="1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use</a:t>
                      </a:r>
                      <a:endParaRPr lang="ja-JP" sz="1400" baseline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2209370"/>
                  </a:ext>
                </a:extLst>
              </a:tr>
              <a:tr h="287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Site (S)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2000" marR="3619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5342274"/>
                  </a:ext>
                </a:extLst>
              </a:tr>
              <a:tr h="4760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Dry or Wet (DW)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2000" marR="3619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7588525"/>
                  </a:ext>
                </a:extLst>
              </a:tr>
              <a:tr h="7140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mgmt (WM)</a:t>
                      </a:r>
                      <a:endParaRPr lang="ja-JP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2000" marR="3619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ja-JP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ja-JP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  <a:endParaRPr lang="ja-JP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ja-JP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ja-JP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ja-JP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8132278"/>
                  </a:ext>
                </a:extLst>
              </a:tr>
              <a:tr h="287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× DW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2000" marR="3619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5215525"/>
                  </a:ext>
                </a:extLst>
              </a:tr>
              <a:tr h="287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WM × S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2000" marR="3619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ns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†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7035641"/>
                  </a:ext>
                </a:extLst>
              </a:tr>
              <a:tr h="287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WM × DW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2000" marR="3619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ns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ns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38997710"/>
                  </a:ext>
                </a:extLst>
              </a:tr>
              <a:tr h="4760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WM×DW×S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2000" marR="3619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ja-JP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7001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13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942032"/>
              </p:ext>
            </p:extLst>
          </p:nvPr>
        </p:nvGraphicFramePr>
        <p:xfrm>
          <a:off x="1447800" y="1047750"/>
          <a:ext cx="6531428" cy="3010662"/>
        </p:xfrm>
        <a:graphic>
          <a:graphicData uri="http://schemas.openxmlformats.org/drawingml/2006/table">
            <a:tbl>
              <a:tblPr firstRow="1" firstCol="1" bandRow="1"/>
              <a:tblGrid>
                <a:gridCol w="1371600"/>
                <a:gridCol w="838200"/>
                <a:gridCol w="1121228"/>
                <a:gridCol w="1045029"/>
                <a:gridCol w="1066800"/>
                <a:gridCol w="1088571"/>
              </a:tblGrid>
              <a:tr h="2823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Site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Season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Hue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Jakenan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Prachin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Buri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Muñoz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2721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1500" b="0" baseline="-25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5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 (%</a:t>
                      </a:r>
                      <a:r>
                        <a:rPr lang="en-US" sz="15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)</a:t>
                      </a:r>
                      <a:endParaRPr lang="en-US" sz="1500" b="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DS</a:t>
                      </a:r>
                      <a:endParaRPr lang="en-US" sz="15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-25.8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-36.7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-31.2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-32.1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2388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WS</a:t>
                      </a:r>
                      <a:endParaRPr lang="en-US" sz="15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-23.8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-36.8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14.1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31445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GWP (kg</a:t>
                      </a:r>
                      <a:r>
                        <a:rPr lang="en-US" sz="15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 CO</a:t>
                      </a:r>
                      <a:r>
                        <a:rPr lang="en-US" sz="1500" b="0" baseline="-25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500" b="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eq</a:t>
                      </a:r>
                      <a:r>
                        <a:rPr lang="en-US" sz="15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 ha</a:t>
                      </a:r>
                      <a:r>
                        <a:rPr lang="en-US" sz="1500" b="0" baseline="30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5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)</a:t>
                      </a:r>
                      <a:endParaRPr lang="en-US" sz="1500" b="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DS</a:t>
                      </a:r>
                      <a:endParaRPr lang="en-US" sz="15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-30.8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-36.3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-11.5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-11.4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31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WS</a:t>
                      </a:r>
                      <a:endParaRPr lang="en-US" sz="15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-24.8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-35.9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14.0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31445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Water Use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(m</a:t>
                      </a:r>
                      <a:r>
                        <a:rPr lang="en-US" sz="1500" b="0" baseline="30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5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 ha</a:t>
                      </a:r>
                      <a:r>
                        <a:rPr lang="en-US" sz="1500" b="0" baseline="30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5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DS</a:t>
                      </a:r>
                      <a:endParaRPr lang="en-US" sz="15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-14.4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-6.4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-29.8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-47.1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3144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WS</a:t>
                      </a:r>
                      <a:endParaRPr lang="en-US" sz="15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-14.9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-5.7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-17.0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815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Water</a:t>
                      </a:r>
                      <a:r>
                        <a:rPr lang="en-US" sz="15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 Productivity (kg grain m</a:t>
                      </a:r>
                      <a:r>
                        <a:rPr lang="en-US" sz="1500" b="0" baseline="30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DS</a:t>
                      </a:r>
                      <a:endParaRPr lang="en-US" sz="15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30.1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4.6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17.6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69.0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3144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WS</a:t>
                      </a:r>
                      <a:endParaRPr lang="en-US" sz="15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25.6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3.3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22.2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itle 22"/>
          <p:cNvSpPr txBox="1">
            <a:spLocks noGrp="1"/>
          </p:cNvSpPr>
          <p:nvPr>
            <p:ph type="title"/>
          </p:nvPr>
        </p:nvSpPr>
        <p:spPr>
          <a:xfrm>
            <a:off x="1802668" y="373390"/>
            <a:ext cx="5538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Garamond" panose="02020404030301010803" pitchFamily="18" charset="0"/>
              </a:rPr>
              <a:t>Changes </a:t>
            </a:r>
            <a:r>
              <a:rPr lang="en-US" sz="2800" dirty="0" smtClean="0"/>
              <a:t>under AWD relative to CF</a:t>
            </a:r>
            <a:endParaRPr lang="en-US" sz="28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27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6"/>
          <p:cNvPicPr>
            <a:picLocks noChangeAspect="1"/>
          </p:cNvPicPr>
          <p:nvPr/>
        </p:nvPicPr>
        <p:blipFill rotWithShape="1">
          <a:blip r:embed="rId3"/>
          <a:srcRect r="50912"/>
          <a:stretch/>
        </p:blipFill>
        <p:spPr>
          <a:xfrm>
            <a:off x="427002" y="678594"/>
            <a:ext cx="4166769" cy="4250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Emission Factors and Scaling Factors for AWD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20486" y="2952750"/>
            <a:ext cx="3722914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1581150"/>
            <a:ext cx="25908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0486" y="1123950"/>
            <a:ext cx="2198914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図 6"/>
          <p:cNvPicPr>
            <a:picLocks noChangeAspect="1"/>
          </p:cNvPicPr>
          <p:nvPr/>
        </p:nvPicPr>
        <p:blipFill rotWithShape="1">
          <a:blip r:embed="rId3"/>
          <a:srcRect l="50000"/>
          <a:stretch/>
        </p:blipFill>
        <p:spPr>
          <a:xfrm>
            <a:off x="4671200" y="717731"/>
            <a:ext cx="4244199" cy="42505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00200" y="4452934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Weighted means +/- bootstrapped confidence intervals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5638800" y="451819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Weighted means +/- bootstrapped confidence intervals</a:t>
            </a:r>
            <a:endParaRPr lang="en-US" sz="1200" dirty="0"/>
          </a:p>
        </p:txBody>
      </p:sp>
      <p:sp>
        <p:nvSpPr>
          <p:cNvPr id="5" name="Oval 4"/>
          <p:cNvSpPr/>
          <p:nvPr/>
        </p:nvSpPr>
        <p:spPr>
          <a:xfrm>
            <a:off x="6019800" y="2571750"/>
            <a:ext cx="2286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477000" y="1504950"/>
            <a:ext cx="8382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0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/>
      <p:bldP spid="15" grpId="0"/>
      <p:bldP spid="5" grpId="0" animBg="1"/>
      <p:bldP spid="3" grpId="0" animBg="1"/>
    </p:bldLst>
  </p:timing>
</p:sld>
</file>

<file path=ppt/theme/theme1.xml><?xml version="1.0" encoding="utf-8"?>
<a:theme xmlns:a="http://schemas.openxmlformats.org/drawingml/2006/main" name="Blank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3288</TotalTime>
  <Words>1291</Words>
  <Application>Microsoft Office PowerPoint</Application>
  <PresentationFormat>On-screen Show (16:9)</PresentationFormat>
  <Paragraphs>280</Paragraphs>
  <Slides>19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Blank</vt:lpstr>
      <vt:lpstr>Site-specific feasibility of alternate wetting and drying as a greenhouse gas mitigation option in irrigated rice fields in Southeast Asia: a synthesis</vt:lpstr>
      <vt:lpstr>OBJECTIVES</vt:lpstr>
      <vt:lpstr>PowerPoint Presentation</vt:lpstr>
      <vt:lpstr>Inter-Site Variation in Soil Properties </vt:lpstr>
      <vt:lpstr>Inter-Site Variation in AWD Implementation</vt:lpstr>
      <vt:lpstr>Inter-Site Variation in AWD Implementation</vt:lpstr>
      <vt:lpstr>Analyses of variance</vt:lpstr>
      <vt:lpstr>Changes under AWD relative to CF</vt:lpstr>
      <vt:lpstr>CH4 Emission Factors and Scaling Factors for AWD</vt:lpstr>
      <vt:lpstr>N2O Emission Factors</vt:lpstr>
      <vt:lpstr>Inter-annual variation in soil carbon contents</vt:lpstr>
      <vt:lpstr>Highlights</vt:lpstr>
      <vt:lpstr>Highlights</vt:lpstr>
      <vt:lpstr>Highlights</vt:lpstr>
      <vt:lpstr>Highlights</vt:lpstr>
      <vt:lpstr>Highlights</vt:lpstr>
      <vt:lpstr>Highlights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Site-specific feasibility of alternate wetting and drying as a greenhouse gas mitigation option in irrigated rice fields in Southeast Asia: a synthesis</dc:title>
  <dc:creator>apadre</dc:creator>
  <cp:lastModifiedBy>apadre</cp:lastModifiedBy>
  <cp:revision>121</cp:revision>
  <dcterms:created xsi:type="dcterms:W3CDTF">2017-08-24T07:18:18Z</dcterms:created>
  <dcterms:modified xsi:type="dcterms:W3CDTF">2017-09-01T18:29:43Z</dcterms:modified>
</cp:coreProperties>
</file>