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1"/>
  </p:notesMasterIdLst>
  <p:sldIdLst>
    <p:sldId id="308" r:id="rId2"/>
    <p:sldId id="334" r:id="rId3"/>
    <p:sldId id="309" r:id="rId4"/>
    <p:sldId id="312" r:id="rId5"/>
    <p:sldId id="311" r:id="rId6"/>
    <p:sldId id="313" r:id="rId7"/>
    <p:sldId id="316" r:id="rId8"/>
    <p:sldId id="307" r:id="rId9"/>
    <p:sldId id="332" r:id="rId1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144A9A"/>
    <a:srgbClr val="ADB9CA"/>
    <a:srgbClr val="8497B0"/>
    <a:srgbClr val="222A3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6" autoAdjust="0"/>
  </p:normalViewPr>
  <p:slideViewPr>
    <p:cSldViewPr snapToGrid="0">
      <p:cViewPr varScale="1">
        <p:scale>
          <a:sx n="71" d="100"/>
          <a:sy n="71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For June webinar we had 153 registered, 48 attended, 20 from USA.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6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02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5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95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7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175783"/>
            <a:ext cx="9144000" cy="3704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3112537"/>
            <a:ext cx="9143999" cy="667540"/>
          </a:xfrm>
          <a:prstGeom prst="rect">
            <a:avLst/>
          </a:prstGeom>
          <a:gradFill>
            <a:gsLst>
              <a:gs pos="0">
                <a:srgbClr val="5A93AB"/>
              </a:gs>
              <a:gs pos="35000">
                <a:srgbClr val="5A93AB"/>
              </a:gs>
              <a:gs pos="98000">
                <a:srgbClr val="346681">
                  <a:alpha val="93333"/>
                </a:srgbClr>
              </a:gs>
              <a:gs pos="100000">
                <a:srgbClr val="346681">
                  <a:alpha val="9333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-9315"/>
            <a:ext cx="9143999" cy="3120034"/>
          </a:xfrm>
          <a:prstGeom prst="rect">
            <a:avLst/>
          </a:prstGeom>
          <a:gradFill>
            <a:gsLst>
              <a:gs pos="0">
                <a:srgbClr val="5A93AB">
                  <a:alpha val="77254"/>
                </a:srgbClr>
              </a:gs>
              <a:gs pos="62000">
                <a:srgbClr val="346681"/>
              </a:gs>
              <a:gs pos="100000">
                <a:srgbClr val="3466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0803" y="-2"/>
            <a:ext cx="5193197" cy="311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28650" y="452056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+mj-lt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0">
                <a:srgbClr val="5A93AB">
                  <a:alpha val="75294"/>
                </a:srgbClr>
              </a:gs>
              <a:gs pos="35000">
                <a:srgbClr val="5A93AB">
                  <a:alpha val="75294"/>
                </a:srgbClr>
              </a:gs>
              <a:gs pos="98000">
                <a:srgbClr val="346681">
                  <a:alpha val="93333"/>
                </a:srgbClr>
              </a:gs>
              <a:gs pos="100000">
                <a:srgbClr val="346681">
                  <a:alpha val="9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151" y="-9315"/>
            <a:ext cx="2228850" cy="1335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292E95-4022-8EF0-56CB-59DF2AA7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157632" cy="88993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DBBB2-928A-5B5D-AF36-7681562C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16C735-5FDA-820D-830B-BD548FFF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B1ADC0-EC67-4936-B984-54248E1FC7EF}" type="datetimeFigureOut">
              <a:rPr lang="en-NZ" smtClean="0"/>
              <a:t>4/09/2024</a:t>
            </a:fld>
            <a:endParaRPr lang="en-N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D9D201-C7BE-B45E-51EA-D784ABB5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7A5E24-092F-0BDF-0D0A-C5A73C40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6EBAC7-EA0B-4350-8D45-0748A6F3C93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0">
                <a:srgbClr val="5A93AB">
                  <a:alpha val="75294"/>
                </a:srgbClr>
              </a:gs>
              <a:gs pos="35000">
                <a:srgbClr val="5A93AB">
                  <a:alpha val="75294"/>
                </a:srgbClr>
              </a:gs>
              <a:gs pos="98000">
                <a:srgbClr val="346681">
                  <a:alpha val="93333"/>
                </a:srgbClr>
              </a:gs>
              <a:gs pos="100000">
                <a:srgbClr val="346681">
                  <a:alpha val="9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151" y="-9315"/>
            <a:ext cx="2228850" cy="1335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EA8D-CB7A-1691-6104-4CB4AB6E3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196F3-924E-5650-D3F1-90EA6D213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564C5-F361-05CF-3E6B-3287D016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B1ADC0-EC67-4936-B984-54248E1FC7EF}" type="datetimeFigureOut">
              <a:rPr lang="en-NZ" smtClean="0"/>
              <a:t>4/09/2024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053E-30BF-F89B-8854-C91A31B9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601B8-75CD-9D53-5AF2-FBCECC9B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6EBAC7-EA0B-4350-8D45-0748A6F3C93B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D8E6AB-45C0-CD72-E6D4-FDA68EC7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157632" cy="88993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06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0">
                <a:srgbClr val="5A93AB">
                  <a:alpha val="75294"/>
                </a:srgbClr>
              </a:gs>
              <a:gs pos="35000">
                <a:srgbClr val="5A93AB">
                  <a:alpha val="75294"/>
                </a:srgbClr>
              </a:gs>
              <a:gs pos="98000">
                <a:srgbClr val="346681">
                  <a:alpha val="93333"/>
                </a:srgbClr>
              </a:gs>
              <a:gs pos="100000">
                <a:srgbClr val="346681">
                  <a:alpha val="9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151" y="-9315"/>
            <a:ext cx="2228850" cy="1335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F13A4-BCAF-8F4E-C836-66B74B5D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0EB2E-B9ED-26FD-070E-734E77D7B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E578C-743A-0F02-040F-5B32076B4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E5BB6-B48D-D366-B3AB-0D5B4ABC3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27A09-A15F-1DE4-205D-4CB3AE5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B1ADC0-EC67-4936-B984-54248E1FC7EF}" type="datetimeFigureOut">
              <a:rPr lang="en-NZ" smtClean="0"/>
              <a:t>4/09/2024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10B0E-FCF9-F5CC-A6EB-66A95E0D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9A0E1-F7A5-0540-9D42-FA7A2D8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6EBAC7-EA0B-4350-8D45-0748A6F3C93B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686B4E-D0E0-5C1A-1915-48D327FD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157632" cy="88993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96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-627"/>
          <a:stretch/>
        </p:blipFill>
        <p:spPr>
          <a:xfrm>
            <a:off x="0" y="-6236"/>
            <a:ext cx="91440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0" y="-9315"/>
            <a:ext cx="9143999" cy="1335079"/>
          </a:xfrm>
          <a:prstGeom prst="rect">
            <a:avLst/>
          </a:prstGeom>
          <a:gradFill>
            <a:gsLst>
              <a:gs pos="0">
                <a:srgbClr val="5A93AB">
                  <a:alpha val="75294"/>
                </a:srgbClr>
              </a:gs>
              <a:gs pos="35000">
                <a:srgbClr val="5A93AB">
                  <a:alpha val="75294"/>
                </a:srgbClr>
              </a:gs>
              <a:gs pos="98000">
                <a:srgbClr val="346681">
                  <a:alpha val="93333"/>
                </a:srgbClr>
              </a:gs>
              <a:gs pos="100000">
                <a:srgbClr val="346681">
                  <a:alpha val="9333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151" y="-9315"/>
            <a:ext cx="2228850" cy="1335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AD237-BC94-2045-69AD-33C9E93A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157632" cy="88993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788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14C23-7BC9-8EF8-89D4-BD0D4009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0D2C3-06C7-CB69-112D-9B80FC3DC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  <a:endParaRPr lang="en-N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1" i="0" u="none" strike="noStrike" cap="none">
          <a:solidFill>
            <a:schemeClr val="bg2"/>
          </a:solidFill>
          <a:latin typeface="+mj-lt"/>
          <a:ea typeface="Calibri Light" panose="020F0302020204030204" pitchFamily="34" charset="0"/>
          <a:cs typeface="Calibri Light" panose="020F03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2800" b="0" i="0" u="none" strike="noStrike" kern="1200" cap="none" dirty="0" smtClean="0">
          <a:solidFill>
            <a:srgbClr val="44546A"/>
          </a:solidFill>
          <a:latin typeface="+mn-lt"/>
          <a:ea typeface="+mn-ea"/>
          <a:cs typeface="+mn-cs"/>
          <a:sym typeface="Arial"/>
        </a:defRPr>
      </a:lvl1pPr>
      <a:lvl2pPr marL="742950" marR="0" lvl="1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2400" b="0" i="0" u="none" strike="noStrike" kern="1200" cap="none" dirty="0" smtClean="0">
          <a:solidFill>
            <a:srgbClr val="222A35"/>
          </a:solidFill>
          <a:latin typeface="+mn-lt"/>
          <a:ea typeface="+mn-ea"/>
          <a:cs typeface="+mn-cs"/>
          <a:sym typeface="Arial"/>
        </a:defRPr>
      </a:lvl2pPr>
      <a:lvl3pPr marL="1200150" marR="0" lvl="2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2000" b="0" i="0" u="none" strike="noStrike" kern="1200" cap="none" dirty="0" smtClean="0">
          <a:solidFill>
            <a:srgbClr val="333F50"/>
          </a:solidFill>
          <a:latin typeface="+mn-lt"/>
          <a:ea typeface="+mn-ea"/>
          <a:cs typeface="+mn-cs"/>
          <a:sym typeface="Arial"/>
        </a:defRPr>
      </a:lvl3pPr>
      <a:lvl4pPr marL="1657350" marR="0" lvl="3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800" b="0" i="0" u="none" strike="noStrike" kern="1200" cap="none" dirty="0" smtClean="0">
          <a:solidFill>
            <a:srgbClr val="8497B0"/>
          </a:solidFill>
          <a:latin typeface="+mn-lt"/>
          <a:ea typeface="+mn-ea"/>
          <a:cs typeface="+mn-cs"/>
          <a:sym typeface="Arial"/>
        </a:defRPr>
      </a:lvl4pPr>
      <a:lvl5pPr marL="2114550" marR="0" lvl="4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NZ" sz="1800" b="0" i="0" u="none" strike="noStrike" kern="1200" cap="none" dirty="0">
          <a:solidFill>
            <a:srgbClr val="ADB9CA"/>
          </a:solidFill>
          <a:latin typeface="+mn-lt"/>
          <a:ea typeface="+mn-ea"/>
          <a:cs typeface="+mn-cs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researchalliance.org/n/farm-to-regional-scale-integration-network-webinar-feb-202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globalresearchalliance.org/n/farm-to-regional-scale-integration-network-webinar-feb-2023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ifa.usda.gov/web/crisprojectpages/1030594-ai-climate-ai-institute-for-climate-land-interactions-mitigation-adaptation-tradeoffs-and-economy.html" TargetMode="External"/><Relationship Id="rId2" Type="http://schemas.openxmlformats.org/officeDocument/2006/relationships/hyperlink" Target="https://www.nifa.usda.gov/grants/programs/agriculture-food-research-initiative/afri-request-applications-resource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hubs.usd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5675/10217/23719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57">
            <a:extLst>
              <a:ext uri="{FF2B5EF4-FFF2-40B4-BE49-F238E27FC236}">
                <a16:creationId xmlns:a16="http://schemas.microsoft.com/office/drawing/2014/main" id="{4B155091-1823-F14C-FBDA-7FF1768BCA31}"/>
              </a:ext>
            </a:extLst>
          </p:cNvPr>
          <p:cNvSpPr txBox="1"/>
          <p:nvPr/>
        </p:nvSpPr>
        <p:spPr>
          <a:xfrm>
            <a:off x="4044779" y="3287625"/>
            <a:ext cx="430839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NZ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 September 2024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24;p57">
            <a:extLst>
              <a:ext uri="{FF2B5EF4-FFF2-40B4-BE49-F238E27FC236}">
                <a16:creationId xmlns:a16="http://schemas.microsoft.com/office/drawing/2014/main" id="{07A2331E-48E0-0220-1869-DEEF8C698FBB}"/>
              </a:ext>
            </a:extLst>
          </p:cNvPr>
          <p:cNvSpPr txBox="1"/>
          <p:nvPr/>
        </p:nvSpPr>
        <p:spPr>
          <a:xfrm>
            <a:off x="537307" y="3286651"/>
            <a:ext cx="510584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NZ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 Council meeting, Online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1;p23">
            <a:extLst>
              <a:ext uri="{FF2B5EF4-FFF2-40B4-BE49-F238E27FC236}">
                <a16:creationId xmlns:a16="http://schemas.microsoft.com/office/drawing/2014/main" id="{C3047C2B-4421-9150-5605-EBEE19803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4087203"/>
            <a:ext cx="78867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Croplands Research Group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Co-Chairs’ Report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María Rosa Mosquera-Losada, Ladislau Martin-Neto and Hero Gollany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3873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1;p24">
            <a:extLst>
              <a:ext uri="{FF2B5EF4-FFF2-40B4-BE49-F238E27FC236}">
                <a16:creationId xmlns:a16="http://schemas.microsoft.com/office/drawing/2014/main" id="{C527DDFE-CE25-C6E6-8464-05B53F42F8DE}"/>
              </a:ext>
            </a:extLst>
          </p:cNvPr>
          <p:cNvSpPr txBox="1">
            <a:spLocks/>
          </p:cNvSpPr>
          <p:nvPr/>
        </p:nvSpPr>
        <p:spPr>
          <a:xfrm>
            <a:off x="-43033" y="2403263"/>
            <a:ext cx="6580823" cy="22159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2800" b="0" i="0" u="none" strike="noStrike" kern="1200" cap="none" dirty="0" smtClean="0">
                <a:solidFill>
                  <a:srgbClr val="44546A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2400" b="0" i="0" u="none" strike="noStrike" kern="1200" cap="none" dirty="0" smtClean="0">
                <a:solidFill>
                  <a:srgbClr val="222A35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2000" b="0" i="0" u="none" strike="noStrike" kern="1200" cap="none" dirty="0" smtClean="0">
                <a:solidFill>
                  <a:srgbClr val="333F50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6573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800" b="0" i="0" u="none" strike="noStrike" kern="1200" cap="none" dirty="0" smtClean="0">
                <a:solidFill>
                  <a:srgbClr val="8497B0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11455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NZ" sz="1800" b="0" i="0" u="none" strike="noStrike" kern="1200" cap="none" dirty="0">
                <a:solidFill>
                  <a:srgbClr val="ADB9CA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de-DE" sz="23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r>
              <a:rPr lang="de-DE" sz="2300" dirty="0">
                <a:solidFill>
                  <a:schemeClr val="tx1"/>
                </a:solidFill>
              </a:rPr>
              <a:t> in June 2024: “Stacking 4R Practices with Conservation Agriculture </a:t>
            </a:r>
            <a:r>
              <a:rPr lang="de-DE" sz="2300" dirty="0" err="1">
                <a:solidFill>
                  <a:schemeClr val="tx1"/>
                </a:solidFill>
              </a:rPr>
              <a:t>to</a:t>
            </a:r>
            <a:r>
              <a:rPr lang="de-DE" sz="2300" dirty="0">
                <a:solidFill>
                  <a:schemeClr val="tx1"/>
                </a:solidFill>
              </a:rPr>
              <a:t> Mitigate Nitrous Oxide Emissions”. </a:t>
            </a:r>
            <a:r>
              <a:rPr lang="de-DE" sz="2300" dirty="0">
                <a:solidFill>
                  <a:schemeClr val="accent1">
                    <a:lumMod val="75000"/>
                  </a:schemeClr>
                </a:solidFill>
              </a:rPr>
              <a:t>Craig Drury</a:t>
            </a:r>
            <a:r>
              <a:rPr lang="de-DE" sz="2300" dirty="0">
                <a:solidFill>
                  <a:schemeClr val="tx1"/>
                </a:solidFill>
              </a:rPr>
              <a:t>, Agriculture &amp; Agri-Food Canada, and</a:t>
            </a:r>
            <a:r>
              <a:rPr lang="de-DE" sz="2300" dirty="0">
                <a:solidFill>
                  <a:schemeClr val="accent1">
                    <a:lumMod val="75000"/>
                  </a:schemeClr>
                </a:solidFill>
              </a:rPr>
              <a:t> Diego Abalos</a:t>
            </a:r>
            <a:r>
              <a:rPr lang="de-DE" sz="2300" dirty="0">
                <a:solidFill>
                  <a:schemeClr val="tx1"/>
                </a:solidFill>
              </a:rPr>
              <a:t>, Aarhus University, Department of Agroecology, Denmark). </a:t>
            </a:r>
            <a:endParaRPr lang="de-DE" sz="2300" b="1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B5772B-F4FB-C0C0-FFF6-CF8A753D1EB0}"/>
              </a:ext>
            </a:extLst>
          </p:cNvPr>
          <p:cNvGrpSpPr/>
          <p:nvPr/>
        </p:nvGrpSpPr>
        <p:grpSpPr>
          <a:xfrm>
            <a:off x="6309958" y="2090305"/>
            <a:ext cx="2821007" cy="2602530"/>
            <a:chOff x="6181077" y="4005973"/>
            <a:chExt cx="2821007" cy="26025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A5C70D-34D7-5480-8902-D2C3FB5A26FA}"/>
                </a:ext>
              </a:extLst>
            </p:cNvPr>
            <p:cNvGrpSpPr/>
            <p:nvPr/>
          </p:nvGrpSpPr>
          <p:grpSpPr>
            <a:xfrm>
              <a:off x="6181077" y="4005973"/>
              <a:ext cx="2821007" cy="2455289"/>
              <a:chOff x="6203924" y="3816058"/>
              <a:chExt cx="2821007" cy="245528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7EB2EF3-10B7-BF2D-B34B-3C651B2D9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924" y="3816058"/>
                <a:ext cx="2771381" cy="245528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D93F63-D667-C004-C4C7-D2FC4EBDA0C0}"/>
                  </a:ext>
                </a:extLst>
              </p:cNvPr>
              <p:cNvSpPr txBox="1"/>
              <p:nvPr/>
            </p:nvSpPr>
            <p:spPr>
              <a:xfrm>
                <a:off x="6272350" y="3938419"/>
                <a:ext cx="275258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Two or more Nutrient Practices </a:t>
                </a:r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F619E7-59F4-E7B7-AFCE-CD0FBBB64F43}"/>
                  </a:ext>
                </a:extLst>
              </p:cNvPr>
              <p:cNvSpPr txBox="1"/>
              <p:nvPr/>
            </p:nvSpPr>
            <p:spPr>
              <a:xfrm>
                <a:off x="7447314" y="5578191"/>
                <a:ext cx="119594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NO</a:t>
                </a:r>
                <a:r>
                  <a:rPr lang="en-US" sz="1200" b="0" i="0" u="none" strike="noStrike" baseline="0" dirty="0">
                    <a:solidFill>
                      <a:srgbClr val="000000"/>
                    </a:solidFill>
                  </a:rPr>
                  <a:t>3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- NO</a:t>
                </a:r>
                <a:r>
                  <a:rPr lang="en-US" sz="1200" b="0" i="0" u="none" strike="noStrike" baseline="0" dirty="0">
                    <a:solidFill>
                      <a:srgbClr val="000000"/>
                    </a:solidFill>
                  </a:rPr>
                  <a:t>3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- </a:t>
                </a:r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74B79E-F0E9-759D-40D0-9E687C6E6248}"/>
                  </a:ext>
                </a:extLst>
              </p:cNvPr>
              <p:cNvSpPr txBox="1"/>
              <p:nvPr/>
            </p:nvSpPr>
            <p:spPr>
              <a:xfrm>
                <a:off x="6813459" y="4405719"/>
                <a:ext cx="5529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NH</a:t>
                </a:r>
                <a:r>
                  <a:rPr lang="en-US" sz="1000" b="0" i="0" u="none" strike="noStrike" baseline="0" dirty="0">
                    <a:solidFill>
                      <a:srgbClr val="000000"/>
                    </a:solidFill>
                  </a:rPr>
                  <a:t>3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sz="1400" b="0" i="0" u="none" strike="noStrike" baseline="0" dirty="0" err="1">
                    <a:solidFill>
                      <a:srgbClr val="000000"/>
                    </a:solidFill>
                  </a:rPr>
                  <a:t>NH</a:t>
                </a:r>
                <a:r>
                  <a:rPr lang="en-US" sz="1000" b="0" i="0" u="none" strike="noStrike" baseline="0" dirty="0" err="1">
                    <a:solidFill>
                      <a:srgbClr val="000000"/>
                    </a:solidFill>
                  </a:rPr>
                  <a:t>3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BF85E-DDA4-313B-356F-685791907A5B}"/>
                  </a:ext>
                </a:extLst>
              </p:cNvPr>
              <p:cNvSpPr txBox="1"/>
              <p:nvPr/>
            </p:nvSpPr>
            <p:spPr>
              <a:xfrm>
                <a:off x="7264547" y="4520482"/>
                <a:ext cx="5007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baseline="0">
                    <a:solidFill>
                      <a:srgbClr val="000000"/>
                    </a:solidFill>
                  </a:rPr>
                  <a:t>NO NO </a:t>
                </a:r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CDC2B2-9CBB-200F-3602-37F52D533E50}"/>
                  </a:ext>
                </a:extLst>
              </p:cNvPr>
              <p:cNvSpPr txBox="1"/>
              <p:nvPr/>
            </p:nvSpPr>
            <p:spPr>
              <a:xfrm>
                <a:off x="7589614" y="4290956"/>
                <a:ext cx="5529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N</a:t>
                </a:r>
                <a:r>
                  <a:rPr lang="en-US" sz="900" b="0" i="0" u="none" strike="noStrike" baseline="0" dirty="0">
                    <a:solidFill>
                      <a:srgbClr val="000000"/>
                    </a:solidFill>
                  </a:rPr>
                  <a:t>2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O </a:t>
                </a:r>
                <a:r>
                  <a:rPr lang="en-US" sz="1400" b="0" i="0" u="none" strike="noStrike" baseline="0" dirty="0" err="1">
                    <a:solidFill>
                      <a:srgbClr val="000000"/>
                    </a:solidFill>
                  </a:rPr>
                  <a:t>N</a:t>
                </a:r>
                <a:r>
                  <a:rPr lang="en-US" sz="900" b="0" i="0" u="none" strike="noStrike" baseline="0" dirty="0" err="1">
                    <a:solidFill>
                      <a:srgbClr val="000000"/>
                    </a:solidFill>
                  </a:rPr>
                  <a:t>2</a:t>
                </a:r>
                <a:r>
                  <a:rPr lang="en-US" sz="1400" b="0" i="0" u="none" strike="noStrike" baseline="0" dirty="0" err="1">
                    <a:solidFill>
                      <a:srgbClr val="000000"/>
                    </a:solidFill>
                  </a:rPr>
                  <a:t>O</a:t>
                </a:r>
                <a:endParaRPr lang="en-US" sz="1400" b="0" i="0" u="none" strike="noStrike" baseline="0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N</a:t>
                </a:r>
                <a:r>
                  <a:rPr lang="en-US" sz="900" dirty="0"/>
                  <a:t>2</a:t>
                </a:r>
                <a:r>
                  <a:rPr lang="en-US" dirty="0"/>
                  <a:t>O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10EDE6-BD5B-052C-424E-23875370EEFE}"/>
                  </a:ext>
                </a:extLst>
              </p:cNvPr>
              <p:cNvSpPr txBox="1"/>
              <p:nvPr/>
            </p:nvSpPr>
            <p:spPr>
              <a:xfrm>
                <a:off x="8025878" y="45064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N</a:t>
                </a:r>
                <a:r>
                  <a:rPr lang="en-US" sz="800" b="0" i="0" u="none" strike="noStrike" baseline="0" dirty="0">
                    <a:solidFill>
                      <a:srgbClr val="000000"/>
                    </a:solidFill>
                  </a:rPr>
                  <a:t>2</a:t>
                </a:r>
                <a:r>
                  <a:rPr lang="en-US" sz="14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:r>
                  <a:rPr lang="en-US" sz="1400" b="0" i="0" u="none" strike="noStrike" baseline="0" dirty="0" err="1">
                    <a:solidFill>
                      <a:srgbClr val="000000"/>
                    </a:solidFill>
                  </a:rPr>
                  <a:t>N</a:t>
                </a:r>
                <a:r>
                  <a:rPr lang="en-US" sz="800" b="0" i="0" u="none" strike="noStrike" baseline="0" dirty="0" err="1">
                    <a:solidFill>
                      <a:srgbClr val="000000"/>
                    </a:solidFill>
                  </a:rPr>
                  <a:t>2</a:t>
                </a:r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0B876B-4A8A-1FC5-C3E5-670D4D17C366}"/>
                </a:ext>
              </a:extLst>
            </p:cNvPr>
            <p:cNvSpPr txBox="1"/>
            <p:nvPr/>
          </p:nvSpPr>
          <p:spPr>
            <a:xfrm>
              <a:off x="7041362" y="6300726"/>
              <a:ext cx="1911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Drury et al., 2024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25FFFA-14A7-DF21-F40B-53A6F763C672}"/>
              </a:ext>
            </a:extLst>
          </p:cNvPr>
          <p:cNvSpPr txBox="1"/>
          <p:nvPr/>
        </p:nvSpPr>
        <p:spPr>
          <a:xfrm>
            <a:off x="30480" y="4635862"/>
            <a:ext cx="9144000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de-DE" sz="23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r>
              <a:rPr lang="de-DE" sz="2300" dirty="0">
                <a:solidFill>
                  <a:schemeClr val="tx1"/>
                </a:solidFill>
              </a:rPr>
              <a:t> in March 2024: </a:t>
            </a:r>
            <a:r>
              <a:rPr lang="de-DE" sz="2300" i="0" dirty="0">
                <a:solidFill>
                  <a:schemeClr val="tx1"/>
                </a:solidFill>
                <a:effectLst/>
              </a:rPr>
              <a:t>“Co-benefits and Tradeoffs of Agricultural Mitigation and Adaptation in Rice Based Cropping Systems” CRG &amp; AgMIP (</a:t>
            </a:r>
            <a:r>
              <a:rPr lang="de-DE" sz="23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Roberto Valdivia</a:t>
            </a:r>
            <a:r>
              <a:rPr lang="de-DE" sz="2300" b="0" i="0" dirty="0">
                <a:solidFill>
                  <a:schemeClr val="tx1"/>
                </a:solidFill>
                <a:effectLst/>
              </a:rPr>
              <a:t>, Oregon State University, USA, </a:t>
            </a:r>
            <a:r>
              <a:rPr lang="de-DE" sz="23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Sonali McDermid</a:t>
            </a:r>
            <a:r>
              <a:rPr lang="de-DE" sz="2300" b="0" i="0" dirty="0">
                <a:solidFill>
                  <a:schemeClr val="tx1"/>
                </a:solidFill>
                <a:effectLst/>
              </a:rPr>
              <a:t>, New York University, NASA-GISS, USA, </a:t>
            </a:r>
            <a:r>
              <a:rPr lang="de-DE" sz="23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Tao Li</a:t>
            </a:r>
            <a:r>
              <a:rPr lang="de-DE" sz="2300" b="0" i="0" dirty="0">
                <a:solidFill>
                  <a:schemeClr val="tx1"/>
                </a:solidFill>
                <a:effectLst/>
              </a:rPr>
              <a:t>, International Rice Research Institute, IRRI, Philippines, and </a:t>
            </a:r>
            <a:r>
              <a:rPr lang="de-DE" sz="23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Erik Mencos</a:t>
            </a:r>
            <a:r>
              <a:rPr lang="de-DE" sz="2300" b="0" i="0" dirty="0">
                <a:solidFill>
                  <a:schemeClr val="tx1"/>
                </a:solidFill>
                <a:effectLst/>
              </a:rPr>
              <a:t>, Columbia University, NASA-GISS, USA).</a:t>
            </a:r>
            <a:r>
              <a:rPr lang="de-DE" sz="2400" b="1" i="0" u="none" strike="noStrike" cap="none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	</a:t>
            </a:r>
          </a:p>
        </p:txBody>
      </p:sp>
      <p:sp>
        <p:nvSpPr>
          <p:cNvPr id="17" name="Google Shape;190;p24">
            <a:extLst>
              <a:ext uri="{FF2B5EF4-FFF2-40B4-BE49-F238E27FC236}">
                <a16:creationId xmlns:a16="http://schemas.microsoft.com/office/drawing/2014/main" id="{C185CAE0-FDFC-C419-46DF-672730979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593" y="196450"/>
            <a:ext cx="6157913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NZ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ACTIVITES:</a:t>
            </a:r>
            <a:endParaRPr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F576B-ACEC-6AC9-6610-1EBF8E81CAC7}"/>
              </a:ext>
            </a:extLst>
          </p:cNvPr>
          <p:cNvSpPr txBox="1"/>
          <p:nvPr/>
        </p:nvSpPr>
        <p:spPr>
          <a:xfrm>
            <a:off x="-91440" y="1285341"/>
            <a:ext cx="926592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300" dirty="0">
                <a:latin typeface="+mn-lt"/>
              </a:rPr>
              <a:t>Four webinars this year. The last webinar for the year from Spain will be on September 19, 2024.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Agroecology and Policy, Balancing </a:t>
            </a:r>
            <a:r>
              <a:rPr lang="en-US" sz="23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limate Change. </a:t>
            </a:r>
            <a:endParaRPr lang="en-US" sz="23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0;p24">
            <a:extLst>
              <a:ext uri="{FF2B5EF4-FFF2-40B4-BE49-F238E27FC236}">
                <a16:creationId xmlns:a16="http://schemas.microsoft.com/office/drawing/2014/main" id="{E0C67751-0E1A-39DF-7A35-004F323234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087" y="184335"/>
            <a:ext cx="6157913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NZ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ACTIVITES:</a:t>
            </a:r>
            <a:endParaRPr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23A53-DC69-3770-F2F8-338034ED2AFA}"/>
              </a:ext>
            </a:extLst>
          </p:cNvPr>
          <p:cNvSpPr txBox="1"/>
          <p:nvPr/>
        </p:nvSpPr>
        <p:spPr>
          <a:xfrm>
            <a:off x="0" y="1338952"/>
            <a:ext cx="9044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NZ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Procinorte online 2024 American Workshop on Soil, Water, and Climate Change: Can Models Guide Our Way. March 14, 2024. 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Hero Gollany </a:t>
            </a:r>
            <a:r>
              <a:rPr lang="en-US" sz="2400" dirty="0">
                <a:solidFill>
                  <a:srgbClr val="222222"/>
                </a:solidFill>
                <a:latin typeface="+mn-lt"/>
              </a:rPr>
              <a:t>presented “</a:t>
            </a:r>
            <a:r>
              <a:rPr lang="en-US" sz="2400" b="0" i="0" u="none" strike="noStrike" baseline="0" dirty="0">
                <a:latin typeface="+mn-lt"/>
              </a:rPr>
              <a:t>Research on Field Scale Soil Organic Carbon Modeling Using Long-Term Agricultural Experiments and the Process-Based CQESTR Model.</a:t>
            </a:r>
            <a:r>
              <a:rPr lang="en-US" sz="2400" dirty="0">
                <a:solidFill>
                  <a:srgbClr val="222222"/>
                </a:solidFill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7BB1F2B-7423-B170-680E-15E88865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" y="3277944"/>
            <a:ext cx="9044694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74EC6C-0210-BB63-6FB3-DBB0B99F4EB7}"/>
              </a:ext>
            </a:extLst>
          </p:cNvPr>
          <p:cNvSpPr txBox="1"/>
          <p:nvPr/>
        </p:nvSpPr>
        <p:spPr>
          <a:xfrm>
            <a:off x="30480" y="4862904"/>
            <a:ext cx="9113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Wingdings" panose="05000000000000000000" pitchFamily="2" charset="2"/>
              <a:buChar char="v"/>
            </a:pPr>
            <a:r>
              <a:rPr lang="en-NZ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IPCC Scoping Meeting (</a:t>
            </a:r>
            <a:r>
              <a:rPr lang="en-NZ" sz="2400" i="0" u="none" strike="noStrike" cap="none" dirty="0">
                <a:solidFill>
                  <a:schemeClr val="dk2"/>
                </a:solidFill>
                <a:latin typeface="+mn-lt"/>
                <a:sym typeface="Arial"/>
              </a:rPr>
              <a:t>February 26-28, 2024). </a:t>
            </a:r>
            <a:r>
              <a:rPr lang="en-NZ" sz="24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Xunhua Zheng</a:t>
            </a:r>
            <a:r>
              <a:rPr lang="en-NZ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Institute of Atmospheric Physics (IAP), Chinese Academy of Sciences</a:t>
            </a:r>
            <a:r>
              <a:rPr lang="en-US" sz="2400" b="0" i="0" dirty="0">
                <a:effectLst/>
                <a:latin typeface="+mn-lt"/>
              </a:rPr>
              <a:t> and </a:t>
            </a:r>
            <a:r>
              <a:rPr lang="en-NZ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Landscape Management of Agricultural System Network (</a:t>
            </a:r>
            <a:r>
              <a:rPr lang="en-US" sz="2400" b="0" i="0" dirty="0">
                <a:effectLst/>
                <a:latin typeface="+mn-lt"/>
              </a:rPr>
              <a:t>LMAS) network reported on</a:t>
            </a:r>
            <a:r>
              <a:rPr lang="en-NZ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Short-lived Climate Forcers (SLCFs)</a:t>
            </a:r>
            <a:r>
              <a:rPr lang="en-NZ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NZ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Brisbane, Australia.</a:t>
            </a:r>
          </a:p>
        </p:txBody>
      </p:sp>
    </p:spTree>
    <p:extLst>
      <p:ext uri="{BB962C8B-B14F-4D97-AF65-F5344CB8AC3E}">
        <p14:creationId xmlns:p14="http://schemas.microsoft.com/office/powerpoint/2010/main" val="2511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5090AD-9447-4F4E-14CF-30B0AB11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01" y="258937"/>
            <a:ext cx="6157632" cy="889934"/>
          </a:xfrm>
        </p:spPr>
        <p:txBody>
          <a:bodyPr>
            <a:normAutofit fontScale="90000"/>
          </a:bodyPr>
          <a:lstStyle/>
          <a:p>
            <a:r>
              <a:rPr lang="en-NZ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NZ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ACTIVITES: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9A588-5F7B-48D9-541B-06A7A7F6C7EF}"/>
              </a:ext>
            </a:extLst>
          </p:cNvPr>
          <p:cNvSpPr txBox="1"/>
          <p:nvPr/>
        </p:nvSpPr>
        <p:spPr>
          <a:xfrm>
            <a:off x="-36244" y="1434837"/>
            <a:ext cx="91802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de-DE" sz="23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de-DE" sz="2300" dirty="0" err="1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</a:t>
            </a:r>
            <a:r>
              <a:rPr lang="de-DE" sz="2300" dirty="0">
                <a:latin typeface="+mn-lt"/>
              </a:rPr>
              <a:t> on </a:t>
            </a:r>
            <a:r>
              <a:rPr lang="en-US" sz="2300" i="0" dirty="0">
                <a:effectLst/>
                <a:latin typeface="+mn-lt"/>
              </a:rPr>
              <a:t>“</a:t>
            </a:r>
            <a:r>
              <a:rPr lang="de-DE" sz="2300" dirty="0">
                <a:latin typeface="+mn-lt"/>
              </a:rPr>
              <a:t>Knowledge Gaps in Emission Reporting</a:t>
            </a:r>
            <a:r>
              <a:rPr lang="en-NZ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cultivated organic soils and managed peatlands</a:t>
            </a:r>
            <a:r>
              <a:rPr lang="en-US" sz="2300" b="0" i="0" dirty="0">
                <a:effectLst/>
                <a:latin typeface="+mn-lt"/>
              </a:rPr>
              <a:t>”</a:t>
            </a:r>
            <a:r>
              <a:rPr lang="de-DE" sz="2300" dirty="0">
                <a:latin typeface="+mn-lt"/>
              </a:rPr>
              <a:t>, November 2023: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en-US" sz="2300" b="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Simon Weldon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, NIBIO, Norway, </a:t>
            </a:r>
            <a:r>
              <a:rPr lang="en-US" sz="23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Fahmuddin</a:t>
            </a:r>
            <a:r>
              <a:rPr lang="en-US" sz="2300" b="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Agus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, BRIN, Indonesia and </a:t>
            </a:r>
            <a:r>
              <a:rPr lang="en-US" sz="23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Junbin</a:t>
            </a:r>
            <a:r>
              <a:rPr lang="en-US" sz="2300" b="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Zhao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, NIBIO, Norway). </a:t>
            </a:r>
            <a:endParaRPr lang="en-US" sz="2300" i="0" dirty="0">
              <a:effectLst/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FEF69-0E64-A4E0-2782-35D3AAE581A6}"/>
              </a:ext>
            </a:extLst>
          </p:cNvPr>
          <p:cNvGrpSpPr/>
          <p:nvPr/>
        </p:nvGrpSpPr>
        <p:grpSpPr>
          <a:xfrm>
            <a:off x="5849278" y="3017117"/>
            <a:ext cx="3108960" cy="2120985"/>
            <a:chOff x="6065520" y="2942942"/>
            <a:chExt cx="3108960" cy="2120985"/>
          </a:xfrm>
        </p:grpSpPr>
        <p:pic>
          <p:nvPicPr>
            <p:cNvPr id="2050" name="Picture 2" descr="Peatlands and Associated Boreal Forests ...">
              <a:extLst>
                <a:ext uri="{FF2B5EF4-FFF2-40B4-BE49-F238E27FC236}">
                  <a16:creationId xmlns:a16="http://schemas.microsoft.com/office/drawing/2014/main" id="{DC0D7751-1A21-3DB5-DA6D-299990967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520" y="2942942"/>
              <a:ext cx="3108960" cy="2120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550D36-94DC-3AD1-9F8D-B396EB3FF6E4}"/>
                </a:ext>
              </a:extLst>
            </p:cNvPr>
            <p:cNvSpPr txBox="1"/>
            <p:nvPr/>
          </p:nvSpPr>
          <p:spPr>
            <a:xfrm>
              <a:off x="8400288" y="4737015"/>
              <a:ext cx="75895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i="0" dirty="0">
                  <a:solidFill>
                    <a:schemeClr val="bg1"/>
                  </a:solidFill>
                  <a:effectLst/>
                  <a:latin typeface="+mn-lt"/>
                </a:rPr>
                <a:t>NOAA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298262-257F-A609-CDDE-890F11135F3E}"/>
              </a:ext>
            </a:extLst>
          </p:cNvPr>
          <p:cNvSpPr txBox="1"/>
          <p:nvPr/>
        </p:nvSpPr>
        <p:spPr>
          <a:xfrm>
            <a:off x="9476" y="3146585"/>
            <a:ext cx="585030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de-DE" sz="23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r>
              <a:rPr lang="de-DE" sz="2300" dirty="0">
                <a:latin typeface="+mn-lt"/>
              </a:rPr>
              <a:t> in November 2023: </a:t>
            </a:r>
            <a:r>
              <a:rPr lang="en-US" sz="2300" i="0" dirty="0">
                <a:effectLst/>
                <a:latin typeface="+mn-lt"/>
              </a:rPr>
              <a:t>“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+mn-lt"/>
              </a:rPr>
              <a:t>Greenhouse Gas Balance of Peatland: Lessons from the Tropics and the North.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lang="en-US" sz="23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Fahmuddin</a:t>
            </a:r>
            <a:r>
              <a:rPr lang="en-US" sz="2300" b="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Agus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, BRIN, Indonesia and </a:t>
            </a:r>
            <a:r>
              <a:rPr lang="en-US" sz="23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Junbin</a:t>
            </a:r>
            <a:r>
              <a:rPr lang="en-US" sz="2300" b="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Zhao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, NIBIO, Norway).</a:t>
            </a:r>
            <a:endParaRPr lang="en-US" sz="2300" dirty="0">
              <a:solidFill>
                <a:srgbClr val="222222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C7585-0952-288C-65E4-D76EE9DECBA7}"/>
              </a:ext>
            </a:extLst>
          </p:cNvPr>
          <p:cNvSpPr txBox="1"/>
          <p:nvPr/>
        </p:nvSpPr>
        <p:spPr>
          <a:xfrm>
            <a:off x="-26768" y="521227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high-resolution process-oriented hydro-biogeochemical model CNMM-DNDC, a core working model for the Landscape Management of Agricultural System Network, was chosen as a working model for a newly granted NSFC.</a:t>
            </a:r>
            <a:r>
              <a:rPr lang="en-NZ" sz="23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Xunhua Zheng</a:t>
            </a:r>
            <a:r>
              <a:rPr lang="en-US" sz="23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4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27EB-6629-C43B-E0BE-98EC99DF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02" y="130794"/>
            <a:ext cx="6157632" cy="889934"/>
          </a:xfrm>
        </p:spPr>
        <p:txBody>
          <a:bodyPr>
            <a:normAutofit fontScale="90000"/>
          </a:bodyPr>
          <a:lstStyle/>
          <a:p>
            <a:r>
              <a:rPr lang="en-NZ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NZ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ACTIVITES: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73D8B-BDD7-0186-3F27-7E4C701F0085}"/>
              </a:ext>
            </a:extLst>
          </p:cNvPr>
          <p:cNvSpPr txBox="1"/>
          <p:nvPr/>
        </p:nvSpPr>
        <p:spPr>
          <a:xfrm>
            <a:off x="13447" y="3987907"/>
            <a:ext cx="914400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n-US" sz="2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 </a:t>
            </a:r>
            <a:r>
              <a:rPr lang="en-US" sz="2300" i="0" u="sng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Budai</a:t>
            </a:r>
            <a:r>
              <a:rPr lang="en-US" sz="2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Thiago M. Inagaki</a:t>
            </a:r>
            <a:r>
              <a:rPr lang="en-US" sz="2300" dirty="0">
                <a:solidFill>
                  <a:srgbClr val="222222"/>
                </a:solidFill>
              </a:rPr>
              <a:t> at </a:t>
            </a:r>
            <a:r>
              <a:rPr lang="en-US" sz="23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NIBIO</a:t>
            </a:r>
            <a:r>
              <a:rPr lang="en-US" sz="2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>
                <a:solidFill>
                  <a:srgbClr val="0070C0"/>
                </a:solidFill>
              </a:rPr>
              <a:t>Norway 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hosting a CLIFF-GRADS Jane </a:t>
            </a:r>
            <a:r>
              <a:rPr lang="en-US" sz="23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Omenda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F</a:t>
            </a:r>
            <a:r>
              <a:rPr lang="en-NZ" sz="2300" dirty="0"/>
              <a:t>ocus on the production of biochar-based fertilizers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endParaRPr lang="en-US" sz="100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n-US" sz="23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Thiago M. Inagaki 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3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Farkas </a:t>
            </a:r>
            <a:r>
              <a:rPr lang="en-US" sz="23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hosting </a:t>
            </a:r>
            <a:r>
              <a:rPr lang="en-GB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Inviolata</a:t>
            </a: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Lusweti</a:t>
            </a: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en-GB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Junbin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Zhao (NIBIO,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 Norway)</a:t>
            </a:r>
            <a:r>
              <a:rPr lang="en-US" sz="23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30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Carla Stadler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CIFCEN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>
                <a:solidFill>
                  <a:srgbClr val="0070C0"/>
                </a:solidFill>
              </a:rPr>
              <a:t>Argentina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are also involved in</a:t>
            </a:r>
            <a:r>
              <a:rPr lang="en-NZ" sz="2300" dirty="0"/>
              <a:t> GHG measurements and relevant data processing/analysis. </a:t>
            </a:r>
            <a:r>
              <a:rPr lang="en-US" sz="230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2457A-1864-85CA-8F23-F830AF2CC3B2}"/>
              </a:ext>
            </a:extLst>
          </p:cNvPr>
          <p:cNvSpPr txBox="1"/>
          <p:nvPr/>
        </p:nvSpPr>
        <p:spPr>
          <a:xfrm>
            <a:off x="0" y="1771916"/>
            <a:ext cx="87782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n-US" sz="2300" i="0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Hosted 4 CLIFF-GRADS </a:t>
            </a:r>
            <a:r>
              <a:rPr lang="en-US" sz="2300" i="0" dirty="0">
                <a:solidFill>
                  <a:srgbClr val="222222"/>
                </a:solidFill>
                <a:effectLst/>
                <a:latin typeface="+mn-lt"/>
              </a:rPr>
              <a:t>students at </a:t>
            </a:r>
            <a:r>
              <a:rPr lang="en-US" sz="2300" u="sng" dirty="0">
                <a:solidFill>
                  <a:schemeClr val="accent1">
                    <a:lumMod val="75000"/>
                  </a:schemeClr>
                </a:solidFill>
              </a:rPr>
              <a:t>USDA-ARS, </a:t>
            </a:r>
            <a:r>
              <a:rPr lang="en-US" sz="2300" u="sng" dirty="0">
                <a:solidFill>
                  <a:schemeClr val="tx1"/>
                </a:solidFill>
              </a:rPr>
              <a:t>in</a:t>
            </a:r>
            <a:r>
              <a:rPr lang="en-US" sz="23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300" i="0" dirty="0">
                <a:solidFill>
                  <a:srgbClr val="222222"/>
                </a:solidFill>
                <a:effectLst/>
                <a:latin typeface="+mn-lt"/>
              </a:rPr>
              <a:t>Pendleton, OR, </a:t>
            </a:r>
            <a:r>
              <a:rPr lang="en-US" sz="2300" i="0" dirty="0">
                <a:solidFill>
                  <a:schemeClr val="tx1"/>
                </a:solidFill>
                <a:effectLst/>
                <a:latin typeface="+mn-lt"/>
              </a:rPr>
              <a:t>USA</a:t>
            </a:r>
            <a:r>
              <a:rPr lang="en-US" sz="2300" i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: Hero Gollany, </a:t>
            </a:r>
            <a:r>
              <a:rPr lang="en-US" sz="2300" i="0" dirty="0">
                <a:solidFill>
                  <a:srgbClr val="222222"/>
                </a:solidFill>
                <a:effectLst/>
                <a:latin typeface="+mn-lt"/>
              </a:rPr>
              <a:t>hosted Bethel Geremew (</a:t>
            </a:r>
            <a:r>
              <a:rPr lang="en-US" sz="2300" i="0" dirty="0">
                <a:solidFill>
                  <a:srgbClr val="0070C0"/>
                </a:solidFill>
                <a:effectLst/>
                <a:latin typeface="+mn-lt"/>
              </a:rPr>
              <a:t>Ethiopia</a:t>
            </a:r>
            <a:r>
              <a:rPr lang="en-US" sz="2300" i="0" dirty="0">
                <a:solidFill>
                  <a:srgbClr val="222222"/>
                </a:solidFill>
                <a:effectLst/>
                <a:latin typeface="+mn-lt"/>
              </a:rPr>
              <a:t>) and</a:t>
            </a:r>
            <a:r>
              <a:rPr lang="en-US" sz="2300" dirty="0">
                <a:solidFill>
                  <a:srgbClr val="222222"/>
                </a:solidFill>
                <a:latin typeface="+mn-lt"/>
              </a:rPr>
              <a:t> Husaain Tajamul (</a:t>
            </a:r>
            <a:r>
              <a:rPr lang="en-US" sz="2300" dirty="0">
                <a:solidFill>
                  <a:srgbClr val="0070C0"/>
                </a:solidFill>
                <a:latin typeface="+mn-lt"/>
              </a:rPr>
              <a:t>Pakistan</a:t>
            </a:r>
            <a:r>
              <a:rPr lang="en-US" sz="2300" dirty="0">
                <a:solidFill>
                  <a:srgbClr val="222222"/>
                </a:solidFill>
                <a:latin typeface="+mn-lt"/>
              </a:rPr>
              <a:t>) and were trained on CQESTR carbon model. P</a:t>
            </a:r>
            <a:r>
              <a:rPr lang="en-US" sz="2300" b="0" i="0" u="none" strike="noStrike" baseline="0" dirty="0">
                <a:solidFill>
                  <a:srgbClr val="000000"/>
                </a:solidFill>
                <a:latin typeface="+mn-lt"/>
              </a:rPr>
              <a:t>rimitiva Andrea Mboyerwa (</a:t>
            </a:r>
            <a:r>
              <a:rPr lang="en-US" sz="2300" b="0" i="0" u="none" strike="noStrike" baseline="0" dirty="0">
                <a:solidFill>
                  <a:srgbClr val="0070C0"/>
                </a:solidFill>
                <a:latin typeface="+mn-lt"/>
              </a:rPr>
              <a:t>Tanzania</a:t>
            </a:r>
            <a:r>
              <a:rPr lang="de-DE" sz="2300" dirty="0">
                <a:latin typeface="+mn-lt"/>
              </a:rPr>
              <a:t>) and</a:t>
            </a:r>
            <a:r>
              <a:rPr lang="en-US" sz="23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300" dirty="0">
                <a:solidFill>
                  <a:srgbClr val="222222"/>
                </a:solidFill>
                <a:latin typeface="+mn-lt"/>
              </a:rPr>
              <a:t>Mercedes Busto (</a:t>
            </a:r>
            <a:r>
              <a:rPr lang="en-US" sz="2300" dirty="0">
                <a:solidFill>
                  <a:srgbClr val="0070C0"/>
                </a:solidFill>
                <a:latin typeface="+mn-lt"/>
              </a:rPr>
              <a:t>Argentina</a:t>
            </a:r>
            <a:r>
              <a:rPr lang="en-US" sz="2300" dirty="0">
                <a:solidFill>
                  <a:srgbClr val="222222"/>
                </a:solidFill>
                <a:latin typeface="+mn-lt"/>
              </a:rPr>
              <a:t>) were</a:t>
            </a:r>
            <a:r>
              <a:rPr lang="en-US" sz="2300" b="0" i="0" u="none" strike="noStrike" baseline="0" dirty="0">
                <a:solidFill>
                  <a:srgbClr val="000000"/>
                </a:solidFill>
                <a:latin typeface="+mn-lt"/>
              </a:rPr>
              <a:t> trained on 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+mn-lt"/>
              </a:rPr>
              <a:t>GHG emissions measurement.</a:t>
            </a:r>
            <a:endParaRPr lang="en-US" sz="23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7D0C8-2CA0-D617-B485-D0A06DEE4200}"/>
              </a:ext>
            </a:extLst>
          </p:cNvPr>
          <p:cNvSpPr txBox="1"/>
          <p:nvPr/>
        </p:nvSpPr>
        <p:spPr>
          <a:xfrm>
            <a:off x="138079" y="1318550"/>
            <a:ext cx="279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Capacity Buliding</a:t>
            </a:r>
          </a:p>
        </p:txBody>
      </p:sp>
    </p:spTree>
    <p:extLst>
      <p:ext uri="{BB962C8B-B14F-4D97-AF65-F5344CB8AC3E}">
        <p14:creationId xmlns:p14="http://schemas.microsoft.com/office/powerpoint/2010/main" val="14227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0;p24">
            <a:extLst>
              <a:ext uri="{FF2B5EF4-FFF2-40B4-BE49-F238E27FC236}">
                <a16:creationId xmlns:a16="http://schemas.microsoft.com/office/drawing/2014/main" id="{63709FFD-1B86-1FBF-A5FD-3F21CDA51EA9}"/>
              </a:ext>
            </a:extLst>
          </p:cNvPr>
          <p:cNvSpPr txBox="1">
            <a:spLocks/>
          </p:cNvSpPr>
          <p:nvPr/>
        </p:nvSpPr>
        <p:spPr>
          <a:xfrm>
            <a:off x="293099" y="167082"/>
            <a:ext cx="6157913" cy="8905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US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</a:t>
            </a:r>
            <a:r>
              <a:rPr lang="en-US" b="0" dirty="0">
                <a:solidFill>
                  <a:srgbClr val="FFFFFF"/>
                </a:solidFill>
                <a:latin typeface="Century Gothic" panose="020B0502020202020204" pitchFamily="34" charset="0"/>
              </a:rPr>
              <a:t>ACHIEVEMENTS</a:t>
            </a:r>
            <a:r>
              <a:rPr lang="en-US" b="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0451A-5DA0-651A-C7FE-AD4C41E09051}"/>
              </a:ext>
            </a:extLst>
          </p:cNvPr>
          <p:cNvSpPr txBox="1"/>
          <p:nvPr/>
        </p:nvSpPr>
        <p:spPr>
          <a:xfrm>
            <a:off x="0" y="1335995"/>
            <a:ext cx="914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ublic Sans Web"/>
              </a:rPr>
              <a:t>USA-USDA-The Inflation Reduction Act (IRA)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Public Sans Web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NRCS provided $300 M to measure, evaluate, quantify carbon sequestration and greenhouse gas (GHG) emissions across USA.</a:t>
            </a:r>
            <a:r>
              <a:rPr lang="en-US" sz="2400" dirty="0">
                <a:highlight>
                  <a:srgbClr val="FFFFFF"/>
                </a:highlight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BCDB4-98F2-81D8-869E-4AD06BD5F3A9}"/>
              </a:ext>
            </a:extLst>
          </p:cNvPr>
          <p:cNvSpPr txBox="1"/>
          <p:nvPr/>
        </p:nvSpPr>
        <p:spPr>
          <a:xfrm>
            <a:off x="356" y="2710365"/>
            <a:ext cx="439332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highlight>
                  <a:srgbClr val="FFFFFF"/>
                </a:highlight>
                <a:latin typeface="+mn-lt"/>
              </a:rPr>
              <a:t>USDA-NRCS provided some funding to USDA-Agricultural Research Service (ARS) scientists to develop GHG Research Networks across the USA </a:t>
            </a:r>
            <a:r>
              <a:rPr lang="en-US" sz="2200" dirty="0">
                <a:highlight>
                  <a:srgbClr val="FFFFFF"/>
                </a:highlight>
              </a:rPr>
              <a:t>(5 regions) </a:t>
            </a:r>
            <a:r>
              <a:rPr lang="en-US" sz="2200" dirty="0">
                <a:highlight>
                  <a:srgbClr val="FFFFFF"/>
                </a:highlight>
                <a:latin typeface="+mn-lt"/>
              </a:rPr>
              <a:t>to measure and model GHGs.</a:t>
            </a:r>
          </a:p>
          <a:p>
            <a:r>
              <a:rPr lang="en-US" sz="1600" dirty="0">
                <a:highlight>
                  <a:srgbClr val="FFFFFF"/>
                </a:highlight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highlight>
                  <a:srgbClr val="FFFFFF"/>
                </a:highlight>
                <a:latin typeface="+mn-lt"/>
              </a:rPr>
              <a:t>Hero Gollany </a:t>
            </a:r>
            <a:r>
              <a:rPr lang="en-US" sz="2200" dirty="0">
                <a:highlight>
                  <a:srgbClr val="FFFFFF"/>
                </a:highlight>
                <a:latin typeface="+mn-lt"/>
              </a:rPr>
              <a:t>is monitoring GHG emissions from annual cropping systems in the semiarid Pacific West.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868C06-93C4-AF0E-20BC-4910F9909A3E}"/>
              </a:ext>
            </a:extLst>
          </p:cNvPr>
          <p:cNvGrpSpPr/>
          <p:nvPr/>
        </p:nvGrpSpPr>
        <p:grpSpPr>
          <a:xfrm>
            <a:off x="4558533" y="2632697"/>
            <a:ext cx="4739249" cy="3818624"/>
            <a:chOff x="3805238" y="140302"/>
            <a:chExt cx="8386762" cy="637611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87979F3-8FCB-B0C6-80C9-C0158E72CCFE}"/>
                </a:ext>
              </a:extLst>
            </p:cNvPr>
            <p:cNvGrpSpPr/>
            <p:nvPr/>
          </p:nvGrpSpPr>
          <p:grpSpPr>
            <a:xfrm>
              <a:off x="3805238" y="140302"/>
              <a:ext cx="8386762" cy="6376118"/>
              <a:chOff x="243727" y="1353420"/>
              <a:chExt cx="7320844" cy="542866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C081C40-4A13-1470-6F2D-7C2F875C8C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6875" t="26008" r="20555" b="4921"/>
              <a:stretch/>
            </p:blipFill>
            <p:spPr>
              <a:xfrm>
                <a:off x="243727" y="1353420"/>
                <a:ext cx="7320844" cy="5428665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DAFE2FB-0DFD-D7A4-CFA3-70F337B4556B}"/>
                  </a:ext>
                </a:extLst>
              </p:cNvPr>
              <p:cNvSpPr/>
              <p:nvPr/>
            </p:nvSpPr>
            <p:spPr>
              <a:xfrm>
                <a:off x="1454214" y="2863054"/>
                <a:ext cx="159798" cy="159798"/>
              </a:xfrm>
              <a:prstGeom prst="ellipse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E35BC41-C8EA-8434-D8A5-5346BA1EA9BB}"/>
                  </a:ext>
                </a:extLst>
              </p:cNvPr>
              <p:cNvSpPr/>
              <p:nvPr/>
            </p:nvSpPr>
            <p:spPr>
              <a:xfrm>
                <a:off x="1164636" y="2371928"/>
                <a:ext cx="159798" cy="15979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 dirty="0">
                  <a:solidFill>
                    <a:prstClr val="white"/>
                  </a:solidFill>
                  <a:highlight>
                    <a:srgbClr val="FF0000"/>
                  </a:highlight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AE27FE3-31A3-C890-D80B-5B24A007152A}"/>
                  </a:ext>
                </a:extLst>
              </p:cNvPr>
              <p:cNvSpPr/>
              <p:nvPr/>
            </p:nvSpPr>
            <p:spPr>
              <a:xfrm>
                <a:off x="3254524" y="4102732"/>
                <a:ext cx="159798" cy="15979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buClrTx/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71B65F8-959E-677A-53CB-F4CFF12AB9AA}"/>
                  </a:ext>
                </a:extLst>
              </p:cNvPr>
              <p:cNvSpPr/>
              <p:nvPr/>
            </p:nvSpPr>
            <p:spPr>
              <a:xfrm>
                <a:off x="2545484" y="3399650"/>
                <a:ext cx="159798" cy="15979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C585F1E-0AF0-608D-0582-07C376187652}"/>
                  </a:ext>
                </a:extLst>
              </p:cNvPr>
              <p:cNvSpPr/>
              <p:nvPr/>
            </p:nvSpPr>
            <p:spPr>
              <a:xfrm>
                <a:off x="2669156" y="3414739"/>
                <a:ext cx="159798" cy="159798"/>
              </a:xfrm>
              <a:prstGeom prst="ellipse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853418C-3442-0637-83E2-BA5A04F79AB8}"/>
                  </a:ext>
                </a:extLst>
              </p:cNvPr>
              <p:cNvSpPr/>
              <p:nvPr/>
            </p:nvSpPr>
            <p:spPr>
              <a:xfrm>
                <a:off x="2828954" y="4182631"/>
                <a:ext cx="159798" cy="15979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C9FC2A3-CBC5-925A-2409-D7154F47F5B5}"/>
                  </a:ext>
                </a:extLst>
              </p:cNvPr>
              <p:cNvSpPr/>
              <p:nvPr/>
            </p:nvSpPr>
            <p:spPr>
              <a:xfrm>
                <a:off x="4317562" y="2724207"/>
                <a:ext cx="159798" cy="15979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9D3DC69-E271-D49C-4C30-3408CAAB25FD}"/>
                  </a:ext>
                </a:extLst>
              </p:cNvPr>
              <p:cNvSpPr/>
              <p:nvPr/>
            </p:nvSpPr>
            <p:spPr>
              <a:xfrm>
                <a:off x="649591" y="3357196"/>
                <a:ext cx="159798" cy="15979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559103-E1D2-3F12-637A-FA61FAF1789B}"/>
                  </a:ext>
                </a:extLst>
              </p:cNvPr>
              <p:cNvSpPr/>
              <p:nvPr/>
            </p:nvSpPr>
            <p:spPr>
              <a:xfrm>
                <a:off x="1589891" y="2870029"/>
                <a:ext cx="159798" cy="15979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E11E08A-5728-EE4D-3305-B5EBA8F1043A}"/>
                  </a:ext>
                </a:extLst>
              </p:cNvPr>
              <p:cNvSpPr/>
              <p:nvPr/>
            </p:nvSpPr>
            <p:spPr>
              <a:xfrm>
                <a:off x="5852299" y="2826001"/>
                <a:ext cx="159798" cy="15979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516C1D8-4941-FE9F-594D-4717BE982D14}"/>
                  </a:ext>
                </a:extLst>
              </p:cNvPr>
              <p:cNvSpPr/>
              <p:nvPr/>
            </p:nvSpPr>
            <p:spPr>
              <a:xfrm>
                <a:off x="3966542" y="2794118"/>
                <a:ext cx="159798" cy="15979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B9D6088-2EDA-4625-2260-79E940BCFA5C}"/>
                  </a:ext>
                </a:extLst>
              </p:cNvPr>
              <p:cNvSpPr/>
              <p:nvPr/>
            </p:nvSpPr>
            <p:spPr>
              <a:xfrm>
                <a:off x="4383809" y="2977621"/>
                <a:ext cx="159798" cy="15979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B6D26E8-5658-28DF-4814-AFA277263004}"/>
                  </a:ext>
                </a:extLst>
              </p:cNvPr>
              <p:cNvSpPr/>
              <p:nvPr/>
            </p:nvSpPr>
            <p:spPr>
              <a:xfrm>
                <a:off x="5940083" y="3372585"/>
                <a:ext cx="159798" cy="159798"/>
              </a:xfrm>
              <a:prstGeom prst="ellipse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07A3AE7-A566-8A3C-CCA4-02B317F08D7F}"/>
                  </a:ext>
                </a:extLst>
              </p:cNvPr>
              <p:cNvSpPr/>
              <p:nvPr/>
            </p:nvSpPr>
            <p:spPr>
              <a:xfrm>
                <a:off x="3582394" y="3324282"/>
                <a:ext cx="159798" cy="159798"/>
              </a:xfrm>
              <a:prstGeom prst="ellipse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60F3AAE-AF52-C167-F42A-F0C611883BD3}"/>
                  </a:ext>
                </a:extLst>
              </p:cNvPr>
              <p:cNvSpPr/>
              <p:nvPr/>
            </p:nvSpPr>
            <p:spPr>
              <a:xfrm>
                <a:off x="1374315" y="2133657"/>
                <a:ext cx="159798" cy="159798"/>
              </a:xfrm>
              <a:prstGeom prst="ellipse">
                <a:avLst/>
              </a:prstGeom>
              <a:solidFill>
                <a:srgbClr val="00206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722F453-346A-1A0B-F421-9C2DB69058D2}"/>
                  </a:ext>
                </a:extLst>
              </p:cNvPr>
              <p:cNvSpPr/>
              <p:nvPr/>
            </p:nvSpPr>
            <p:spPr>
              <a:xfrm>
                <a:off x="2958757" y="4182631"/>
                <a:ext cx="159798" cy="15979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729D78F-1CC0-72F3-2933-10B7AD8DDC49}"/>
                  </a:ext>
                </a:extLst>
              </p:cNvPr>
              <p:cNvSpPr/>
              <p:nvPr/>
            </p:nvSpPr>
            <p:spPr>
              <a:xfrm>
                <a:off x="5846458" y="3957145"/>
                <a:ext cx="159798" cy="15979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1350">
                  <a:solidFill>
                    <a:prstClr val="white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221F78-79D8-8F12-7203-5A4B254D09CB}"/>
                </a:ext>
              </a:extLst>
            </p:cNvPr>
            <p:cNvSpPr/>
            <p:nvPr/>
          </p:nvSpPr>
          <p:spPr>
            <a:xfrm>
              <a:off x="10148172" y="2273199"/>
              <a:ext cx="183065" cy="187687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D1C7306-C1F9-B702-AC50-35DBED521349}"/>
                </a:ext>
              </a:extLst>
            </p:cNvPr>
            <p:cNvSpPr/>
            <p:nvPr/>
          </p:nvSpPr>
          <p:spPr>
            <a:xfrm>
              <a:off x="9149538" y="2102870"/>
              <a:ext cx="183065" cy="187687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292873B-2181-4A8A-281E-3E8679D3A322}"/>
                </a:ext>
              </a:extLst>
            </p:cNvPr>
            <p:cNvSpPr/>
            <p:nvPr/>
          </p:nvSpPr>
          <p:spPr>
            <a:xfrm>
              <a:off x="8629404" y="1753334"/>
              <a:ext cx="183065" cy="187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F4DDEB-033A-9D17-3072-5024AB5D3D6A}"/>
                </a:ext>
              </a:extLst>
            </p:cNvPr>
            <p:cNvSpPr/>
            <p:nvPr/>
          </p:nvSpPr>
          <p:spPr>
            <a:xfrm>
              <a:off x="7922361" y="1870620"/>
              <a:ext cx="183065" cy="18768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E6A3313-50FD-F234-2B21-37C967EC0DFF}"/>
                </a:ext>
              </a:extLst>
            </p:cNvPr>
            <p:cNvSpPr/>
            <p:nvPr/>
          </p:nvSpPr>
          <p:spPr>
            <a:xfrm>
              <a:off x="7665428" y="1911855"/>
              <a:ext cx="183065" cy="18768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C2E8BE-EC6D-FF96-A42A-C29F37C77FC2}"/>
                </a:ext>
              </a:extLst>
            </p:cNvPr>
            <p:cNvSpPr/>
            <p:nvPr/>
          </p:nvSpPr>
          <p:spPr>
            <a:xfrm>
              <a:off x="8301433" y="2367042"/>
              <a:ext cx="183065" cy="18768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4AE53C-CAC7-63BD-5F58-F9233D5DAD99}"/>
                </a:ext>
              </a:extLst>
            </p:cNvPr>
            <p:cNvSpPr/>
            <p:nvPr/>
          </p:nvSpPr>
          <p:spPr>
            <a:xfrm>
              <a:off x="8717891" y="2627554"/>
              <a:ext cx="183065" cy="18768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2772B0-5BEE-AC95-7123-173473E1706E}"/>
                </a:ext>
              </a:extLst>
            </p:cNvPr>
            <p:cNvSpPr/>
            <p:nvPr/>
          </p:nvSpPr>
          <p:spPr>
            <a:xfrm>
              <a:off x="10058384" y="3567936"/>
              <a:ext cx="183065" cy="18768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B58511-2420-33CE-F61B-761D4487789F}"/>
                </a:ext>
              </a:extLst>
            </p:cNvPr>
            <p:cNvSpPr/>
            <p:nvPr/>
          </p:nvSpPr>
          <p:spPr>
            <a:xfrm>
              <a:off x="4359124" y="2762041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4C7343-6796-5DB5-5C76-A914C2212F2C}"/>
                </a:ext>
              </a:extLst>
            </p:cNvPr>
            <p:cNvSpPr/>
            <p:nvPr/>
          </p:nvSpPr>
          <p:spPr>
            <a:xfrm>
              <a:off x="7665428" y="1682202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66E503-46D7-867B-E92F-2307BA69143D}"/>
                </a:ext>
              </a:extLst>
            </p:cNvPr>
            <p:cNvSpPr/>
            <p:nvPr/>
          </p:nvSpPr>
          <p:spPr>
            <a:xfrm>
              <a:off x="7075262" y="1439397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9B98EA-E516-34D0-5FE1-8A021AF66277}"/>
                </a:ext>
              </a:extLst>
            </p:cNvPr>
            <p:cNvSpPr/>
            <p:nvPr/>
          </p:nvSpPr>
          <p:spPr>
            <a:xfrm>
              <a:off x="8275741" y="3567936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222EB0-BF2C-7BDF-E121-0592A256109D}"/>
                </a:ext>
              </a:extLst>
            </p:cNvPr>
            <p:cNvSpPr/>
            <p:nvPr/>
          </p:nvSpPr>
          <p:spPr>
            <a:xfrm>
              <a:off x="8472225" y="4505246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8624AA5-CF9C-3BE9-2E20-224BCC43C1F1}"/>
                </a:ext>
              </a:extLst>
            </p:cNvPr>
            <p:cNvSpPr/>
            <p:nvPr/>
          </p:nvSpPr>
          <p:spPr>
            <a:xfrm>
              <a:off x="8731183" y="3855073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3AAEF6D-0E60-322A-518D-2710C5CC1D4F}"/>
                </a:ext>
              </a:extLst>
            </p:cNvPr>
            <p:cNvSpPr/>
            <p:nvPr/>
          </p:nvSpPr>
          <p:spPr>
            <a:xfrm>
              <a:off x="9243859" y="3832479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2B94C48-9356-2D9E-B3A6-1EB3274D2A96}"/>
                </a:ext>
              </a:extLst>
            </p:cNvPr>
            <p:cNvSpPr/>
            <p:nvPr/>
          </p:nvSpPr>
          <p:spPr>
            <a:xfrm>
              <a:off x="8037800" y="2286916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7D9378-723E-5368-9230-F491B53ACEBE}"/>
                </a:ext>
              </a:extLst>
            </p:cNvPr>
            <p:cNvSpPr/>
            <p:nvPr/>
          </p:nvSpPr>
          <p:spPr>
            <a:xfrm>
              <a:off x="7887031" y="2267447"/>
              <a:ext cx="183065" cy="18768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7170C8-9357-4974-3A8F-F167578D52B8}"/>
                </a:ext>
              </a:extLst>
            </p:cNvPr>
            <p:cNvSpPr/>
            <p:nvPr/>
          </p:nvSpPr>
          <p:spPr>
            <a:xfrm>
              <a:off x="9030866" y="3100964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CD1CA37-AD9E-47EE-8F95-E3192C75BEF2}"/>
                </a:ext>
              </a:extLst>
            </p:cNvPr>
            <p:cNvSpPr/>
            <p:nvPr/>
          </p:nvSpPr>
          <p:spPr>
            <a:xfrm>
              <a:off x="8157279" y="2837956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B29FCF-E9C8-BBB9-4019-A72A720CBFCE}"/>
                </a:ext>
              </a:extLst>
            </p:cNvPr>
            <p:cNvSpPr/>
            <p:nvPr/>
          </p:nvSpPr>
          <p:spPr>
            <a:xfrm>
              <a:off x="8534826" y="2624549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576D9A-70B8-9AA1-3168-59BC66449422}"/>
                </a:ext>
              </a:extLst>
            </p:cNvPr>
            <p:cNvSpPr/>
            <p:nvPr/>
          </p:nvSpPr>
          <p:spPr>
            <a:xfrm>
              <a:off x="7399353" y="2527064"/>
              <a:ext cx="183065" cy="18768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BBEBAC-3B84-FB93-4CBA-CA5F1368D89E}"/>
                </a:ext>
              </a:extLst>
            </p:cNvPr>
            <p:cNvSpPr/>
            <p:nvPr/>
          </p:nvSpPr>
          <p:spPr>
            <a:xfrm>
              <a:off x="7248679" y="2509136"/>
              <a:ext cx="183065" cy="18768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F7F9C0-6DFA-ED64-177B-21A9EDE6F814}"/>
                </a:ext>
              </a:extLst>
            </p:cNvPr>
            <p:cNvSpPr/>
            <p:nvPr/>
          </p:nvSpPr>
          <p:spPr>
            <a:xfrm>
              <a:off x="8478534" y="3474885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3AB2779-EAE4-0E5F-66AA-9CF7FB67D98B}"/>
                </a:ext>
              </a:extLst>
            </p:cNvPr>
            <p:cNvSpPr/>
            <p:nvPr/>
          </p:nvSpPr>
          <p:spPr>
            <a:xfrm>
              <a:off x="4137237" y="2651930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B230F5C-8D95-401C-B4F7-3AF9ADBAE429}"/>
                </a:ext>
              </a:extLst>
            </p:cNvPr>
            <p:cNvSpPr/>
            <p:nvPr/>
          </p:nvSpPr>
          <p:spPr>
            <a:xfrm>
              <a:off x="8500361" y="3787682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22A8D9D-71AF-E85A-4CF5-C278B646DC75}"/>
                </a:ext>
              </a:extLst>
            </p:cNvPr>
            <p:cNvSpPr/>
            <p:nvPr/>
          </p:nvSpPr>
          <p:spPr>
            <a:xfrm>
              <a:off x="8074149" y="3365804"/>
              <a:ext cx="183065" cy="18768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54BB4EA-177E-8A25-4561-4FFD919FAACD}"/>
                </a:ext>
              </a:extLst>
            </p:cNvPr>
            <p:cNvSpPr/>
            <p:nvPr/>
          </p:nvSpPr>
          <p:spPr>
            <a:xfrm>
              <a:off x="8655290" y="2037982"/>
              <a:ext cx="183065" cy="1876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61F720B-B75A-8F32-AF19-19996E1867A2}"/>
                </a:ext>
              </a:extLst>
            </p:cNvPr>
            <p:cNvSpPr/>
            <p:nvPr/>
          </p:nvSpPr>
          <p:spPr>
            <a:xfrm>
              <a:off x="8455646" y="3393161"/>
              <a:ext cx="183065" cy="187687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1370998-C535-B566-E9B3-C9EF64634F4B}"/>
              </a:ext>
            </a:extLst>
          </p:cNvPr>
          <p:cNvGrpSpPr/>
          <p:nvPr/>
        </p:nvGrpSpPr>
        <p:grpSpPr>
          <a:xfrm>
            <a:off x="3966238" y="5031685"/>
            <a:ext cx="2134092" cy="1775284"/>
            <a:chOff x="380" y="3168540"/>
            <a:chExt cx="2903454" cy="2664734"/>
          </a:xfrm>
        </p:grpSpPr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C7B10E1D-7615-D5BA-0E98-E2674627B502}"/>
                </a:ext>
              </a:extLst>
            </p:cNvPr>
            <p:cNvSpPr/>
            <p:nvPr/>
          </p:nvSpPr>
          <p:spPr>
            <a:xfrm>
              <a:off x="1851129" y="3265543"/>
              <a:ext cx="224839" cy="254256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8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025" name="Content Placeholder 12">
              <a:extLst>
                <a:ext uri="{FF2B5EF4-FFF2-40B4-BE49-F238E27FC236}">
                  <a16:creationId xmlns:a16="http://schemas.microsoft.com/office/drawing/2014/main" id="{7256AF40-B55E-3400-4D67-E31A778AF38F}"/>
                </a:ext>
              </a:extLst>
            </p:cNvPr>
            <p:cNvSpPr txBox="1">
              <a:spLocks/>
            </p:cNvSpPr>
            <p:nvPr/>
          </p:nvSpPr>
          <p:spPr>
            <a:xfrm>
              <a:off x="380" y="3168540"/>
              <a:ext cx="2903454" cy="266473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 fontAlgn="base">
                <a:lnSpc>
                  <a:spcPct val="100000"/>
                </a:lnSpc>
                <a:spcBef>
                  <a:spcPts val="2250"/>
                </a:spcBef>
                <a:buClrTx/>
                <a:buNone/>
                <a:defRPr/>
              </a:pPr>
              <a:r>
                <a:rPr lang="en-US" sz="1200" b="1" dirty="0">
                  <a:latin typeface="Arial" panose="020B0604020202020204"/>
                </a:rPr>
                <a:t>Land Emissions</a:t>
              </a:r>
            </a:p>
            <a:p>
              <a:pPr marL="0" indent="0" defTabSz="685800" fontAlgn="base">
                <a:lnSpc>
                  <a:spcPct val="100000"/>
                </a:lnSpc>
                <a:spcBef>
                  <a:spcPts val="2250"/>
                </a:spcBef>
                <a:buClrTx/>
                <a:buNone/>
                <a:defRPr/>
              </a:pPr>
              <a:r>
                <a:rPr lang="en-US" sz="1200" b="1" dirty="0">
                  <a:latin typeface="Arial" panose="020B0604020202020204"/>
                </a:rPr>
                <a:t>Enteric Methane</a:t>
              </a:r>
            </a:p>
            <a:p>
              <a:pPr marL="0" indent="0" defTabSz="685800" fontAlgn="base">
                <a:lnSpc>
                  <a:spcPct val="100000"/>
                </a:lnSpc>
                <a:spcBef>
                  <a:spcPts val="2250"/>
                </a:spcBef>
                <a:buClrTx/>
                <a:buNone/>
                <a:defRPr/>
              </a:pPr>
              <a:r>
                <a:rPr lang="en-US" sz="1200" b="1" dirty="0">
                  <a:latin typeface="Arial" panose="020B0604020202020204"/>
                </a:rPr>
                <a:t>Animal Housing</a:t>
              </a:r>
            </a:p>
            <a:p>
              <a:pPr marL="0" indent="0" defTabSz="685800" fontAlgn="base">
                <a:lnSpc>
                  <a:spcPct val="100000"/>
                </a:lnSpc>
                <a:spcBef>
                  <a:spcPts val="2250"/>
                </a:spcBef>
                <a:buClrTx/>
                <a:buNone/>
                <a:defRPr/>
              </a:pPr>
              <a:r>
                <a:rPr lang="en-US" sz="1200" b="1" dirty="0">
                  <a:latin typeface="Arial" panose="020B0604020202020204"/>
                </a:rPr>
                <a:t>Tall Towers  </a:t>
              </a:r>
            </a:p>
            <a:p>
              <a:pPr marL="0" indent="0" defTabSz="685800" fontAlgn="base">
                <a:lnSpc>
                  <a:spcPct val="100000"/>
                </a:lnSpc>
                <a:spcBef>
                  <a:spcPts val="2250"/>
                </a:spcBef>
                <a:buClrTx/>
                <a:buNone/>
                <a:defRPr/>
              </a:pP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036FB443-DBE1-FB9D-060F-49BB4F6724BD}"/>
                </a:ext>
              </a:extLst>
            </p:cNvPr>
            <p:cNvSpPr/>
            <p:nvPr/>
          </p:nvSpPr>
          <p:spPr>
            <a:xfrm>
              <a:off x="1826067" y="4698576"/>
              <a:ext cx="224838" cy="23039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8FD5E2F5-481D-E664-8F02-3FF853F9EE42}"/>
                </a:ext>
              </a:extLst>
            </p:cNvPr>
            <p:cNvSpPr/>
            <p:nvPr/>
          </p:nvSpPr>
          <p:spPr>
            <a:xfrm>
              <a:off x="1826067" y="3973138"/>
              <a:ext cx="248968" cy="2303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2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77F9A408-F954-1C54-FF62-4B8C101BC25B}"/>
                </a:ext>
              </a:extLst>
            </p:cNvPr>
            <p:cNvSpPr/>
            <p:nvPr/>
          </p:nvSpPr>
          <p:spPr>
            <a:xfrm flipH="1">
              <a:off x="1861356" y="5358223"/>
              <a:ext cx="204387" cy="22968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20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6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5090AD-9447-4F4E-14CF-30B0AB11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0" y="353095"/>
            <a:ext cx="6157632" cy="889934"/>
          </a:xfrm>
        </p:spPr>
        <p:txBody>
          <a:bodyPr>
            <a:normAutofit fontScale="90000"/>
          </a:bodyPr>
          <a:lstStyle/>
          <a:p>
            <a:r>
              <a:rPr lang="en-NZ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NZ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</a:t>
            </a:r>
            <a:r>
              <a:rPr lang="en-US" sz="2800" b="0" i="0" u="none" strike="noStrike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ACHIEVEMENTS</a:t>
            </a: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A5008-31A4-687D-0FD2-766CEB5EA375}"/>
              </a:ext>
            </a:extLst>
          </p:cNvPr>
          <p:cNvSpPr txBox="1"/>
          <p:nvPr/>
        </p:nvSpPr>
        <p:spPr>
          <a:xfrm>
            <a:off x="0" y="1360093"/>
            <a:ext cx="4688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b="1" dirty="0">
                <a:effectLst/>
                <a:ea typeface="Calibri" panose="020F0502020204030204" pitchFamily="34" charset="0"/>
              </a:rPr>
              <a:t>USA</a:t>
            </a:r>
            <a:r>
              <a:rPr lang="en-NZ" sz="2400" dirty="0">
                <a:effectLst/>
                <a:ea typeface="Calibri" panose="020F0502020204030204" pitchFamily="34" charset="0"/>
              </a:rPr>
              <a:t> – USDA NIFA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F5B61-90D8-1B4C-E33B-8F9EF82B13A1}"/>
              </a:ext>
            </a:extLst>
          </p:cNvPr>
          <p:cNvSpPr txBox="1"/>
          <p:nvPr/>
        </p:nvSpPr>
        <p:spPr>
          <a:xfrm>
            <a:off x="215153" y="1938822"/>
            <a:ext cx="8713694" cy="471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>
                <a:effectLst/>
                <a:ea typeface="Calibri" panose="020F0502020204030204" pitchFamily="34" charset="0"/>
              </a:rPr>
              <a:t>The </a:t>
            </a:r>
            <a:r>
              <a:rPr lang="en-NZ" sz="2400" dirty="0">
                <a:effectLst/>
                <a:ea typeface="Calibri" panose="020F0502020204030204" pitchFamily="34" charset="0"/>
                <a:hlinkClick r:id="rId2"/>
              </a:rPr>
              <a:t>USDA </a:t>
            </a:r>
            <a:r>
              <a:rPr lang="en-NZ" sz="2400" dirty="0">
                <a:ea typeface="Calibri" panose="020F0502020204030204" pitchFamily="34" charset="0"/>
                <a:hlinkClick r:id="rId2"/>
              </a:rPr>
              <a:t>National Institute of Food and Agriculture (NIFA) </a:t>
            </a:r>
            <a:r>
              <a:rPr lang="en-NZ" sz="2400" dirty="0">
                <a:ea typeface="Calibri" panose="020F0502020204030204" pitchFamily="34" charset="0"/>
              </a:rPr>
              <a:t>provided ~$220 million in FY23 funds for competitive and capacity projects to support climate change-related research, education, and Extension.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>
                <a:ea typeface="Calibri" panose="020F0502020204030204" pitchFamily="34" charset="0"/>
              </a:rPr>
              <a:t>NIFA launched in partnership with the National Science Foundation institute hosted at U of Minnesota - </a:t>
            </a:r>
            <a:r>
              <a:rPr lang="en-US" sz="2400" dirty="0">
                <a:ea typeface="Calibri" panose="020F0502020204030204" pitchFamily="34" charset="0"/>
                <a:hlinkClick r:id="rId3"/>
              </a:rPr>
              <a:t>AI Climate, </a:t>
            </a:r>
            <a:r>
              <a:rPr lang="en-US" sz="2400" i="1" dirty="0">
                <a:ea typeface="Calibri" panose="020F0502020204030204" pitchFamily="34" charset="0"/>
                <a:hlinkClick r:id="rId3"/>
              </a:rPr>
              <a:t>Artificial Institute for Climate-Land Interactions, Mitigation, Adaptation, Tradeoffs and Economy</a:t>
            </a:r>
            <a:endParaRPr lang="en-US" sz="2400" i="1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NIFA continues to expand support for climate change related work through the </a:t>
            </a:r>
            <a:r>
              <a:rPr lang="en-US" sz="2400" dirty="0">
                <a:ea typeface="Calibri" panose="020F0502020204030204" pitchFamily="34" charset="0"/>
                <a:hlinkClick r:id="rId2"/>
              </a:rPr>
              <a:t>Agriculture and Food Research Initiative</a:t>
            </a:r>
            <a:endParaRPr lang="en-NZ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5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8FF2-329F-A830-BB05-7C53C016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58" y="315699"/>
            <a:ext cx="6157632" cy="889934"/>
          </a:xfrm>
        </p:spPr>
        <p:txBody>
          <a:bodyPr>
            <a:normAutofit fontScale="90000"/>
          </a:bodyPr>
          <a:lstStyle/>
          <a:p>
            <a:r>
              <a:rPr lang="en-NZ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CROPLANDS RESEARCH GROUP </a:t>
            </a:r>
            <a:br>
              <a:rPr lang="en-NZ" sz="2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RECENT </a:t>
            </a:r>
            <a:r>
              <a:rPr lang="en-US" sz="2800" b="0" i="0" u="none" strike="noStrike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ACHIEVEMENTS</a:t>
            </a:r>
            <a:r>
              <a:rPr lang="en-NZ" sz="2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F4C0-6A48-05C2-054C-F8A2FBAC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64" y="1454922"/>
            <a:ext cx="8947836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1100" dirty="0"/>
          </a:p>
          <a:p>
            <a:pPr marL="0" indent="0"/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100" dirty="0"/>
          </a:p>
          <a:p>
            <a:endParaRPr lang="en-US" sz="2800" dirty="0">
              <a:cs typeface="Arial"/>
            </a:endParaRPr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65532-085B-7C89-6CF8-15EB83C5181A}"/>
              </a:ext>
            </a:extLst>
          </p:cNvPr>
          <p:cNvSpPr txBox="1"/>
          <p:nvPr/>
        </p:nvSpPr>
        <p:spPr>
          <a:xfrm>
            <a:off x="196164" y="1454922"/>
            <a:ext cx="47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400" b="1" dirty="0">
                <a:effectLst/>
                <a:ea typeface="Calibri" panose="020F0502020204030204" pitchFamily="34" charset="0"/>
              </a:rPr>
              <a:t>USA</a:t>
            </a:r>
            <a:r>
              <a:rPr lang="en-NZ" sz="2400" dirty="0">
                <a:effectLst/>
                <a:ea typeface="Calibri" panose="020F0502020204030204" pitchFamily="34" charset="0"/>
              </a:rPr>
              <a:t> – </a:t>
            </a:r>
            <a:r>
              <a:rPr lang="en-NZ" sz="2400" dirty="0">
                <a:ea typeface="Calibri" panose="020F0502020204030204" pitchFamily="34" charset="0"/>
              </a:rPr>
              <a:t>USDA N</a:t>
            </a:r>
            <a:r>
              <a:rPr lang="en-NZ" sz="2400" dirty="0">
                <a:effectLst/>
                <a:ea typeface="Calibri" panose="020F0502020204030204" pitchFamily="34" charset="0"/>
              </a:rPr>
              <a:t>IFA (cont.)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A09B4-0381-995F-4297-F261A4EA170D}"/>
              </a:ext>
            </a:extLst>
          </p:cNvPr>
          <p:cNvSpPr txBox="1"/>
          <p:nvPr/>
        </p:nvSpPr>
        <p:spPr>
          <a:xfrm>
            <a:off x="88588" y="2165876"/>
            <a:ext cx="8924544" cy="4872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Regional Innovation and Demonstration of Climate-Smart Agriculture for Future Farms funded two projects focused on advanced, precision technologies that reduce GHG emissions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Extension, Education &amp; USDA Climate Hubs Partnership Program supports collaborations between USDA’s 11 Regional </a:t>
            </a:r>
            <a:r>
              <a:rPr lang="en-US" sz="2400" dirty="0">
                <a:ea typeface="Calibri" panose="020F0502020204030204" pitchFamily="34" charset="0"/>
                <a:hlinkClick r:id="rId3"/>
              </a:rPr>
              <a:t>Climate Hubs </a:t>
            </a:r>
            <a:r>
              <a:rPr lang="en-US" sz="2400" dirty="0">
                <a:ea typeface="Calibri" panose="020F0502020204030204" pitchFamily="34" charset="0"/>
              </a:rPr>
              <a:t>and Cooperative Extension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NIFA supported </a:t>
            </a:r>
            <a:r>
              <a:rPr lang="en-US" sz="2400" dirty="0">
                <a:ea typeface="Calibri" panose="020F0502020204030204" pitchFamily="34" charset="0"/>
                <a:hlinkClick r:id="rId4"/>
              </a:rPr>
              <a:t>National Climate Change Roadmap: A Research Framework for Agriculture, Forestry, and Working Lands </a:t>
            </a:r>
            <a:r>
              <a:rPr lang="en-US" sz="2400" dirty="0">
                <a:ea typeface="Calibri" panose="020F0502020204030204" pitchFamily="34" charset="0"/>
              </a:rPr>
              <a:t>to inform the next decade of climate-smart agricultural research and education</a:t>
            </a:r>
            <a:endParaRPr lang="en-NZ" sz="24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2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6021-7A7A-1CB7-2F45-0718188C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322" y="3843053"/>
            <a:ext cx="7886700" cy="1325563"/>
          </a:xfrm>
        </p:spPr>
        <p:txBody>
          <a:bodyPr/>
          <a:lstStyle/>
          <a:p>
            <a:r>
              <a:rPr lang="en-US" dirty="0"/>
              <a:t>Thank you for your kind attention!</a:t>
            </a:r>
          </a:p>
        </p:txBody>
      </p:sp>
      <p:sp>
        <p:nvSpPr>
          <p:cNvPr id="6" name="Text Placeholder 109">
            <a:extLst>
              <a:ext uri="{FF2B5EF4-FFF2-40B4-BE49-F238E27FC236}">
                <a16:creationId xmlns:a16="http://schemas.microsoft.com/office/drawing/2014/main" id="{E33ED578-E648-D11B-09A8-260E210668D8}"/>
              </a:ext>
            </a:extLst>
          </p:cNvPr>
          <p:cNvSpPr txBox="1">
            <a:spLocks/>
          </p:cNvSpPr>
          <p:nvPr/>
        </p:nvSpPr>
        <p:spPr>
          <a:xfrm>
            <a:off x="537307" y="3286651"/>
            <a:ext cx="5105847" cy="3048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/>
            <a:r>
              <a:rPr lang="en-US" sz="1800" b="1" dirty="0">
                <a:solidFill>
                  <a:prstClr val="white"/>
                </a:solidFill>
                <a:latin typeface="Arial" charset="0"/>
                <a:cs typeface="Arial" charset="0"/>
              </a:rPr>
              <a:t>GRA Council meeting, 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7862B-8143-F4B4-9AAA-377393A32D04}"/>
              </a:ext>
            </a:extLst>
          </p:cNvPr>
          <p:cNvSpPr txBox="1"/>
          <p:nvPr/>
        </p:nvSpPr>
        <p:spPr>
          <a:xfrm>
            <a:off x="3641725" y="3254385"/>
            <a:ext cx="4641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eaLnBrk="1" hangingPunct="1"/>
            <a:r>
              <a:rPr lang="en-US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11 September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28AC3-15E9-7EE7-7ABC-A60448436A2F}"/>
              </a:ext>
            </a:extLst>
          </p:cNvPr>
          <p:cNvSpPr txBox="1"/>
          <p:nvPr/>
        </p:nvSpPr>
        <p:spPr>
          <a:xfrm>
            <a:off x="628649" y="4606418"/>
            <a:ext cx="7886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Hero Gollany/United States, hero.gollany@usda.gov)</a:t>
            </a:r>
          </a:p>
        </p:txBody>
      </p:sp>
    </p:spTree>
    <p:extLst>
      <p:ext uri="{BB962C8B-B14F-4D97-AF65-F5344CB8AC3E}">
        <p14:creationId xmlns:p14="http://schemas.microsoft.com/office/powerpoint/2010/main" val="1440407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-Colour-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B8D5"/>
      </a:accent1>
      <a:accent2>
        <a:srgbClr val="B4D5E0"/>
      </a:accent2>
      <a:accent3>
        <a:srgbClr val="485D6D"/>
      </a:accent3>
      <a:accent4>
        <a:srgbClr val="CBD2BB"/>
      </a:accent4>
      <a:accent5>
        <a:srgbClr val="444545"/>
      </a:accent5>
      <a:accent6>
        <a:srgbClr val="023C4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8107</TotalTime>
  <Words>867</Words>
  <Application>Microsoft Office PowerPoint</Application>
  <PresentationFormat>On-screen Show (4:3)</PresentationFormat>
  <Paragraphs>67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Century Gothic</vt:lpstr>
      <vt:lpstr>Wingdings</vt:lpstr>
      <vt:lpstr>Public Sans Web</vt:lpstr>
      <vt:lpstr>Arial</vt:lpstr>
      <vt:lpstr>Calibri</vt:lpstr>
      <vt:lpstr>Noto Sans Symbols</vt:lpstr>
      <vt:lpstr>1_Office Theme</vt:lpstr>
      <vt:lpstr>Croplands Research Group  Co-Chairs’ Report  María Rosa Mosquera-Losada, Ladislau Martin-Neto and Hero Gollany</vt:lpstr>
      <vt:lpstr>CROPLANDS RESEARCH GROUP  RECENT ACTIVITES:</vt:lpstr>
      <vt:lpstr>CROPLANDS RESEARCH GROUP  RECENT ACTIVITES:</vt:lpstr>
      <vt:lpstr>CROPLANDS RESEARCH GROUP  RECENT ACTIVITES: </vt:lpstr>
      <vt:lpstr>CROPLANDS RESEARCH GROUP  RECENT ACTIVITES:  </vt:lpstr>
      <vt:lpstr>PowerPoint Presentation</vt:lpstr>
      <vt:lpstr>CROPLANDS RESEARCH GROUP  RECENT ACHIEVEMENTS: </vt:lpstr>
      <vt:lpstr>CROPLANDS RESEARCH GROUP  RECENT ACHIEVEMENTS:</vt:lpstr>
      <vt:lpstr>Thank you for your kind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Chista Keramati</dc:creator>
  <cp:lastModifiedBy>Gollany, Hero - REE-ARS</cp:lastModifiedBy>
  <cp:revision>27</cp:revision>
  <dcterms:modified xsi:type="dcterms:W3CDTF">2024-09-06T02:22:56Z</dcterms:modified>
</cp:coreProperties>
</file>