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NZ"/>
              <a:t>This network aims at promoting networking among the Alumni, promoting the development of their professional careers, building their involvement and commitment in GRA and RUFORUM activities and facilitating cooperation in agricultural GHG research and development, including through community projects.</a:t>
            </a:r>
            <a:endParaRPr/>
          </a:p>
        </p:txBody>
      </p:sp>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N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8"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b="710" l="15330" r="9196" t="8878"/>
          <a:stretch/>
        </p:blipFill>
        <p:spPr>
          <a:xfrm>
            <a:off x="-3" y="3131999"/>
            <a:ext cx="12192000" cy="3744000"/>
          </a:xfrm>
          <a:prstGeom prst="rect">
            <a:avLst/>
          </a:prstGeom>
          <a:noFill/>
          <a:ln>
            <a:noFill/>
          </a:ln>
        </p:spPr>
      </p:pic>
      <p:sp>
        <p:nvSpPr>
          <p:cNvPr id="20" name="Google Shape;20;p2"/>
          <p:cNvSpPr/>
          <p:nvPr/>
        </p:nvSpPr>
        <p:spPr>
          <a:xfrm>
            <a:off x="2" y="-9315"/>
            <a:ext cx="12191999" cy="3120034"/>
          </a:xfrm>
          <a:prstGeom prst="rect">
            <a:avLst/>
          </a:prstGeom>
          <a:gradFill>
            <a:gsLst>
              <a:gs pos="0">
                <a:srgbClr val="5A93AB">
                  <a:alpha val="77254"/>
                </a:srgbClr>
              </a:gs>
              <a:gs pos="62000">
                <a:srgbClr val="346681"/>
              </a:gs>
              <a:gs pos="100000">
                <a:srgbClr val="34668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1" name="Google Shape;21;p2"/>
          <p:cNvPicPr preferRelativeResize="0"/>
          <p:nvPr/>
        </p:nvPicPr>
        <p:blipFill rotWithShape="1">
          <a:blip r:embed="rId3">
            <a:alphaModFix/>
          </a:blip>
          <a:srcRect b="0" l="0" r="0" t="0"/>
          <a:stretch/>
        </p:blipFill>
        <p:spPr>
          <a:xfrm>
            <a:off x="5267739" y="-2"/>
            <a:ext cx="6924263" cy="3110721"/>
          </a:xfrm>
          <a:prstGeom prst="rect">
            <a:avLst/>
          </a:prstGeom>
          <a:noFill/>
          <a:ln>
            <a:noFill/>
          </a:ln>
        </p:spPr>
      </p:pic>
      <p:sp>
        <p:nvSpPr>
          <p:cNvPr id="22" name="Google Shape;22;p2"/>
          <p:cNvSpPr txBox="1"/>
          <p:nvPr>
            <p:ph type="title"/>
          </p:nvPr>
        </p:nvSpPr>
        <p:spPr>
          <a:xfrm>
            <a:off x="838200" y="452056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b="1" sz="32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77" name="Shape 77"/>
        <p:cNvGrpSpPr/>
        <p:nvPr/>
      </p:nvGrpSpPr>
      <p:grpSpPr>
        <a:xfrm>
          <a:off x="0" y="0"/>
          <a:ext cx="0" cy="0"/>
          <a:chOff x="0" y="0"/>
          <a:chExt cx="0" cy="0"/>
        </a:xfrm>
      </p:grpSpPr>
      <p:pic>
        <p:nvPicPr>
          <p:cNvPr id="78" name="Google Shape;78;p11"/>
          <p:cNvPicPr preferRelativeResize="0"/>
          <p:nvPr/>
        </p:nvPicPr>
        <p:blipFill rotWithShape="1">
          <a:blip r:embed="rId2">
            <a:alphaModFix/>
          </a:blip>
          <a:srcRect b="0" l="0" r="0" t="0"/>
          <a:stretch/>
        </p:blipFill>
        <p:spPr>
          <a:xfrm>
            <a:off x="-2" y="0"/>
            <a:ext cx="12167999" cy="6840000"/>
          </a:xfrm>
          <a:prstGeom prst="rect">
            <a:avLst/>
          </a:prstGeom>
          <a:solidFill>
            <a:srgbClr val="006699">
              <a:alpha val="48235"/>
            </a:srgbClr>
          </a:solidFill>
          <a:ln>
            <a:noFill/>
          </a:ln>
        </p:spPr>
      </p:pic>
      <p:sp>
        <p:nvSpPr>
          <p:cNvPr id="79" name="Google Shape;79;p11"/>
          <p:cNvSpPr/>
          <p:nvPr/>
        </p:nvSpPr>
        <p:spPr>
          <a:xfrm>
            <a:off x="0" y="-9315"/>
            <a:ext cx="12192000" cy="6867315"/>
          </a:xfrm>
          <a:prstGeom prst="rect">
            <a:avLst/>
          </a:prstGeom>
          <a:gradFill>
            <a:gsLst>
              <a:gs pos="0">
                <a:srgbClr val="5A93AB">
                  <a:alpha val="75294"/>
                </a:srgbClr>
              </a:gs>
              <a:gs pos="35000">
                <a:srgbClr val="5A93AB">
                  <a:alpha val="75294"/>
                </a:srgbClr>
              </a:gs>
              <a:gs pos="98000">
                <a:srgbClr val="346681">
                  <a:alpha val="93333"/>
                </a:srgbClr>
              </a:gs>
              <a:gs pos="100000">
                <a:srgbClr val="346681">
                  <a:alpha val="93333"/>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11"/>
          <p:cNvSpPr txBox="1"/>
          <p:nvPr>
            <p:ph type="title"/>
          </p:nvPr>
        </p:nvSpPr>
        <p:spPr>
          <a:xfrm>
            <a:off x="831851" y="1709739"/>
            <a:ext cx="10515600" cy="161925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3600"/>
              <a:buFont typeface="Century Gothic"/>
              <a:buNone/>
              <a:defRPr b="1"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1"/>
          <p:cNvSpPr txBox="1"/>
          <p:nvPr>
            <p:ph idx="1" type="body"/>
          </p:nvPr>
        </p:nvSpPr>
        <p:spPr>
          <a:xfrm>
            <a:off x="831851" y="3571879"/>
            <a:ext cx="10515600" cy="251777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b="1" sz="32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 type="body"/>
          </p:nvPr>
        </p:nvSpPr>
        <p:spPr>
          <a:xfrm>
            <a:off x="838200" y="2026447"/>
            <a:ext cx="10515600" cy="415051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00"/>
              </a:spcBef>
              <a:spcAft>
                <a:spcPts val="0"/>
              </a:spcAft>
              <a:buClr>
                <a:schemeClr val="dk1"/>
              </a:buClr>
              <a:buSzPts val="2000"/>
              <a:buNone/>
              <a:defRPr sz="2000">
                <a:latin typeface="Arial"/>
                <a:ea typeface="Arial"/>
                <a:cs typeface="Arial"/>
                <a:sym typeface="Arial"/>
              </a:defRPr>
            </a:lvl1pPr>
            <a:lvl2pPr indent="-342900" lvl="1" marL="914400" algn="l">
              <a:lnSpc>
                <a:spcPct val="90000"/>
              </a:lnSpc>
              <a:spcBef>
                <a:spcPts val="800"/>
              </a:spcBef>
              <a:spcAft>
                <a:spcPts val="0"/>
              </a:spcAft>
              <a:buClr>
                <a:schemeClr val="dk1"/>
              </a:buClr>
              <a:buSzPts val="1800"/>
              <a:buChar char="•"/>
              <a:defRPr sz="1800">
                <a:latin typeface="Arial"/>
                <a:ea typeface="Arial"/>
                <a:cs typeface="Arial"/>
                <a:sym typeface="Arial"/>
              </a:defRPr>
            </a:lvl2pPr>
            <a:lvl3pPr indent="-342900" lvl="2" marL="13716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3pPr>
            <a:lvl4pPr indent="-342900" lvl="3" marL="18288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4pPr>
            <a:lvl5pPr indent="-342900" lvl="4" marL="22860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b="0" l="0" r="0" t="0"/>
          <a:stretch/>
        </p:blipFill>
        <p:spPr>
          <a:xfrm>
            <a:off x="0" y="3119461"/>
            <a:ext cx="12204000" cy="3780000"/>
          </a:xfrm>
          <a:prstGeom prst="rect">
            <a:avLst/>
          </a:prstGeom>
          <a:solidFill>
            <a:srgbClr val="006699">
              <a:alpha val="48235"/>
            </a:srgbClr>
          </a:solidFill>
          <a:ln>
            <a:noFill/>
          </a:ln>
        </p:spPr>
      </p:pic>
      <p:sp>
        <p:nvSpPr>
          <p:cNvPr id="31" name="Google Shape;31;p4"/>
          <p:cNvSpPr/>
          <p:nvPr/>
        </p:nvSpPr>
        <p:spPr>
          <a:xfrm>
            <a:off x="0" y="3112537"/>
            <a:ext cx="12192000" cy="667540"/>
          </a:xfrm>
          <a:prstGeom prst="rect">
            <a:avLst/>
          </a:prstGeom>
          <a:gradFill>
            <a:gsLst>
              <a:gs pos="0">
                <a:srgbClr val="5A93AB"/>
              </a:gs>
              <a:gs pos="35000">
                <a:srgbClr val="5A93AB"/>
              </a:gs>
              <a:gs pos="98000">
                <a:srgbClr val="346681">
                  <a:alpha val="93333"/>
                </a:srgbClr>
              </a:gs>
              <a:gs pos="100000">
                <a:srgbClr val="346681">
                  <a:alpha val="93333"/>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 name="Google Shape;32;p4"/>
          <p:cNvSpPr/>
          <p:nvPr/>
        </p:nvSpPr>
        <p:spPr>
          <a:xfrm>
            <a:off x="0" y="0"/>
            <a:ext cx="12192000" cy="3119461"/>
          </a:xfrm>
          <a:prstGeom prst="rect">
            <a:avLst/>
          </a:prstGeom>
          <a:gradFill>
            <a:gsLst>
              <a:gs pos="0">
                <a:srgbClr val="5A93AB"/>
              </a:gs>
              <a:gs pos="62000">
                <a:srgbClr val="346681"/>
              </a:gs>
              <a:gs pos="100000">
                <a:srgbClr val="34668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3" name="Google Shape;33;p4"/>
          <p:cNvPicPr preferRelativeResize="0"/>
          <p:nvPr/>
        </p:nvPicPr>
        <p:blipFill rotWithShape="1">
          <a:blip r:embed="rId3">
            <a:alphaModFix/>
          </a:blip>
          <a:srcRect b="0" l="0" r="0" t="0"/>
          <a:stretch/>
        </p:blipFill>
        <p:spPr>
          <a:xfrm>
            <a:off x="7004051" y="-1"/>
            <a:ext cx="5187952" cy="3107579"/>
          </a:xfrm>
          <a:prstGeom prst="rect">
            <a:avLst/>
          </a:prstGeom>
          <a:noFill/>
          <a:ln>
            <a:noFill/>
          </a:ln>
        </p:spPr>
      </p:pic>
      <p:sp>
        <p:nvSpPr>
          <p:cNvPr id="34" name="Google Shape;34;p4"/>
          <p:cNvSpPr txBox="1"/>
          <p:nvPr/>
        </p:nvSpPr>
        <p:spPr>
          <a:xfrm>
            <a:off x="1249613" y="3239026"/>
            <a:ext cx="2038745"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
        <p:nvSpPr>
          <p:cNvPr id="35" name="Google Shape;35;p4"/>
          <p:cNvSpPr txBox="1"/>
          <p:nvPr>
            <p:ph type="ctrTitle"/>
          </p:nvPr>
        </p:nvSpPr>
        <p:spPr>
          <a:xfrm>
            <a:off x="1194532" y="4293925"/>
            <a:ext cx="9144000" cy="10339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Century Gothic"/>
              <a:buNone/>
              <a:defRPr b="1"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 type="subTitle"/>
          </p:nvPr>
        </p:nvSpPr>
        <p:spPr>
          <a:xfrm>
            <a:off x="3288356" y="3227143"/>
            <a:ext cx="8089799" cy="362337"/>
          </a:xfrm>
          <a:prstGeom prst="rect">
            <a:avLst/>
          </a:prstGeom>
          <a:noFill/>
          <a:ln>
            <a:noFill/>
          </a:ln>
        </p:spPr>
        <p:txBody>
          <a:bodyPr anchorCtr="0" anchor="t" bIns="45700" lIns="91425" spcFirstLastPara="1" rIns="91425" wrap="square" tIns="45700">
            <a:noAutofit/>
          </a:bodyPr>
          <a:lstStyle>
            <a:lvl1pPr lvl="0" algn="r">
              <a:lnSpc>
                <a:spcPct val="90000"/>
              </a:lnSpc>
              <a:spcBef>
                <a:spcPts val="1000"/>
              </a:spcBef>
              <a:spcAft>
                <a:spcPts val="0"/>
              </a:spcAft>
              <a:buClr>
                <a:schemeClr val="lt1"/>
              </a:buClr>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4"/>
          <p:cNvSpPr txBox="1"/>
          <p:nvPr/>
        </p:nvSpPr>
        <p:spPr>
          <a:xfrm>
            <a:off x="1194531" y="5353448"/>
            <a:ext cx="8566128" cy="362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NZ" sz="2400" u="none" cap="none" strike="noStrike">
                <a:solidFill>
                  <a:schemeClr val="lt1"/>
                </a:solidFill>
                <a:latin typeface="Arial"/>
                <a:ea typeface="Arial"/>
                <a:cs typeface="Arial"/>
                <a:sym typeface="Arial"/>
              </a:rPr>
              <a:t>GRA Council Meeting 23 – 26 April 2023</a:t>
            </a:r>
            <a:endParaRPr b="1"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pic>
        <p:nvPicPr>
          <p:cNvPr id="39" name="Google Shape;39;p5"/>
          <p:cNvPicPr preferRelativeResize="0"/>
          <p:nvPr/>
        </p:nvPicPr>
        <p:blipFill rotWithShape="1">
          <a:blip r:embed="rId2">
            <a:alphaModFix/>
          </a:blip>
          <a:srcRect b="0" l="0" r="0" t="0"/>
          <a:stretch/>
        </p:blipFill>
        <p:spPr>
          <a:xfrm>
            <a:off x="-2" y="0"/>
            <a:ext cx="12168000" cy="6840000"/>
          </a:xfrm>
          <a:prstGeom prst="rect">
            <a:avLst/>
          </a:prstGeom>
          <a:solidFill>
            <a:srgbClr val="006699">
              <a:alpha val="48235"/>
            </a:srgbClr>
          </a:solidFill>
          <a:ln>
            <a:noFill/>
          </a:ln>
        </p:spPr>
      </p:pic>
      <p:sp>
        <p:nvSpPr>
          <p:cNvPr id="40" name="Google Shape;40;p5"/>
          <p:cNvSpPr/>
          <p:nvPr/>
        </p:nvSpPr>
        <p:spPr>
          <a:xfrm>
            <a:off x="0" y="-9315"/>
            <a:ext cx="12167998" cy="6867315"/>
          </a:xfrm>
          <a:prstGeom prst="rect">
            <a:avLst/>
          </a:prstGeom>
          <a:gradFill>
            <a:gsLst>
              <a:gs pos="0">
                <a:srgbClr val="5A93AB">
                  <a:alpha val="75294"/>
                </a:srgbClr>
              </a:gs>
              <a:gs pos="35000">
                <a:srgbClr val="5A93AB">
                  <a:alpha val="75294"/>
                </a:srgbClr>
              </a:gs>
              <a:gs pos="98000">
                <a:srgbClr val="346681">
                  <a:alpha val="93333"/>
                </a:srgbClr>
              </a:gs>
              <a:gs pos="100000">
                <a:srgbClr val="346681">
                  <a:alpha val="93333"/>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 name="Google Shape;41;p5"/>
          <p:cNvSpPr txBox="1"/>
          <p:nvPr>
            <p:ph type="title"/>
          </p:nvPr>
        </p:nvSpPr>
        <p:spPr>
          <a:xfrm>
            <a:off x="831851" y="1709742"/>
            <a:ext cx="10515600" cy="26130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Century Gothic"/>
              <a:buNone/>
              <a:defRPr b="1" sz="36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 type="body"/>
          </p:nvPr>
        </p:nvSpPr>
        <p:spPr>
          <a:xfrm>
            <a:off x="831851" y="4648526"/>
            <a:ext cx="10515600" cy="14411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5"/>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cxnSp>
        <p:nvCxnSpPr>
          <p:cNvPr id="44" name="Google Shape;44;p5"/>
          <p:cNvCxnSpPr/>
          <p:nvPr/>
        </p:nvCxnSpPr>
        <p:spPr>
          <a:xfrm>
            <a:off x="831851" y="4485646"/>
            <a:ext cx="10515600" cy="1"/>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6"/>
          <p:cNvSpPr txBox="1"/>
          <p:nvPr>
            <p:ph type="title"/>
          </p:nvPr>
        </p:nvSpPr>
        <p:spPr>
          <a:xfrm>
            <a:off x="838200" y="628653"/>
            <a:ext cx="10515600" cy="10477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b="1" i="0" sz="32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 type="body"/>
          </p:nvPr>
        </p:nvSpPr>
        <p:spPr>
          <a:xfrm>
            <a:off x="838200" y="2055811"/>
            <a:ext cx="5181600" cy="41211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00"/>
              </a:spcBef>
              <a:spcAft>
                <a:spcPts val="0"/>
              </a:spcAft>
              <a:buClr>
                <a:schemeClr val="dk1"/>
              </a:buClr>
              <a:buSzPts val="2000"/>
              <a:buNone/>
              <a:defRPr sz="2000">
                <a:latin typeface="Arial"/>
                <a:ea typeface="Arial"/>
                <a:cs typeface="Arial"/>
                <a:sym typeface="Arial"/>
              </a:defRPr>
            </a:lvl1pPr>
            <a:lvl2pPr indent="-342900" lvl="1" marL="914400" algn="l">
              <a:lnSpc>
                <a:spcPct val="90000"/>
              </a:lnSpc>
              <a:spcBef>
                <a:spcPts val="800"/>
              </a:spcBef>
              <a:spcAft>
                <a:spcPts val="0"/>
              </a:spcAft>
              <a:buClr>
                <a:schemeClr val="dk1"/>
              </a:buClr>
              <a:buSzPts val="1800"/>
              <a:buChar char="•"/>
              <a:defRPr sz="1800">
                <a:latin typeface="Arial"/>
                <a:ea typeface="Arial"/>
                <a:cs typeface="Arial"/>
                <a:sym typeface="Arial"/>
              </a:defRPr>
            </a:lvl2pPr>
            <a:lvl3pPr indent="-342900" lvl="2" marL="13716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3pPr>
            <a:lvl4pPr indent="-342900" lvl="3" marL="18288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4pPr>
            <a:lvl5pPr indent="-342900" lvl="4" marL="22860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6"/>
          <p:cNvSpPr txBox="1"/>
          <p:nvPr>
            <p:ph idx="2" type="body"/>
          </p:nvPr>
        </p:nvSpPr>
        <p:spPr>
          <a:xfrm>
            <a:off x="6172200" y="2055811"/>
            <a:ext cx="5181600" cy="41211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00"/>
              </a:spcBef>
              <a:spcAft>
                <a:spcPts val="0"/>
              </a:spcAft>
              <a:buClr>
                <a:schemeClr val="dk1"/>
              </a:buClr>
              <a:buSzPts val="2000"/>
              <a:buNone/>
              <a:defRPr sz="2000">
                <a:latin typeface="Arial"/>
                <a:ea typeface="Arial"/>
                <a:cs typeface="Arial"/>
                <a:sym typeface="Arial"/>
              </a:defRPr>
            </a:lvl1pPr>
            <a:lvl2pPr indent="-342900" lvl="1" marL="914400" algn="l">
              <a:lnSpc>
                <a:spcPct val="90000"/>
              </a:lnSpc>
              <a:spcBef>
                <a:spcPts val="800"/>
              </a:spcBef>
              <a:spcAft>
                <a:spcPts val="0"/>
              </a:spcAft>
              <a:buClr>
                <a:schemeClr val="dk1"/>
              </a:buClr>
              <a:buSzPts val="1800"/>
              <a:buChar char="•"/>
              <a:defRPr sz="1800">
                <a:latin typeface="Arial"/>
                <a:ea typeface="Arial"/>
                <a:cs typeface="Arial"/>
                <a:sym typeface="Arial"/>
              </a:defRPr>
            </a:lvl2pPr>
            <a:lvl3pPr indent="-342900" lvl="2" marL="13716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3pPr>
            <a:lvl4pPr indent="-342900" lvl="3" marL="18288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4pPr>
            <a:lvl5pPr indent="-342900" lvl="4" marL="2286000" algn="l">
              <a:lnSpc>
                <a:spcPct val="90000"/>
              </a:lnSpc>
              <a:spcBef>
                <a:spcPts val="800"/>
              </a:spcBef>
              <a:spcAft>
                <a:spcPts val="0"/>
              </a:spcAft>
              <a:buClr>
                <a:srgbClr val="595959"/>
              </a:buClr>
              <a:buSzPts val="1800"/>
              <a:buChar char="•"/>
              <a:defRPr sz="1800">
                <a:solidFill>
                  <a:srgbClr val="595959"/>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7"/>
          <p:cNvSpPr txBox="1"/>
          <p:nvPr>
            <p:ph type="title"/>
          </p:nvPr>
        </p:nvSpPr>
        <p:spPr>
          <a:xfrm>
            <a:off x="839788" y="631502"/>
            <a:ext cx="10515600" cy="10496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b="1" sz="32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 type="body"/>
          </p:nvPr>
        </p:nvSpPr>
        <p:spPr>
          <a:xfrm>
            <a:off x="839789" y="2014539"/>
            <a:ext cx="5157787" cy="43338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7"/>
          <p:cNvSpPr txBox="1"/>
          <p:nvPr>
            <p:ph idx="2" type="body"/>
          </p:nvPr>
        </p:nvSpPr>
        <p:spPr>
          <a:xfrm>
            <a:off x="839789" y="2673679"/>
            <a:ext cx="5157787" cy="34588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0" sz="1800">
                <a:latin typeface="Arial"/>
                <a:ea typeface="Arial"/>
                <a:cs typeface="Arial"/>
                <a:sym typeface="Arial"/>
              </a:defRPr>
            </a:lvl1pPr>
            <a:lvl2pPr indent="-342900" lvl="1" marL="914400" algn="l">
              <a:lnSpc>
                <a:spcPct val="90000"/>
              </a:lnSpc>
              <a:spcBef>
                <a:spcPts val="500"/>
              </a:spcBef>
              <a:spcAft>
                <a:spcPts val="0"/>
              </a:spcAft>
              <a:buClr>
                <a:srgbClr val="7F7F7F"/>
              </a:buClr>
              <a:buSzPts val="1800"/>
              <a:buChar char="•"/>
              <a:defRPr b="0" sz="1800">
                <a:solidFill>
                  <a:srgbClr val="7F7F7F"/>
                </a:solidFill>
                <a:latin typeface="Arial"/>
                <a:ea typeface="Arial"/>
                <a:cs typeface="Arial"/>
                <a:sym typeface="Arial"/>
              </a:defRPr>
            </a:lvl2pPr>
            <a:lvl3pPr indent="-342900" lvl="2" marL="1371600" algn="l">
              <a:lnSpc>
                <a:spcPct val="90000"/>
              </a:lnSpc>
              <a:spcBef>
                <a:spcPts val="500"/>
              </a:spcBef>
              <a:spcAft>
                <a:spcPts val="0"/>
              </a:spcAft>
              <a:buClr>
                <a:srgbClr val="7F7F7F"/>
              </a:buClr>
              <a:buSzPts val="1800"/>
              <a:buChar char="•"/>
              <a:defRPr b="0" sz="1800">
                <a:solidFill>
                  <a:srgbClr val="7F7F7F"/>
                </a:solidFill>
                <a:latin typeface="Arial"/>
                <a:ea typeface="Arial"/>
                <a:cs typeface="Arial"/>
                <a:sym typeface="Arial"/>
              </a:defRPr>
            </a:lvl3pPr>
            <a:lvl4pPr indent="-342900" lvl="3" marL="1828800" algn="l">
              <a:lnSpc>
                <a:spcPct val="90000"/>
              </a:lnSpc>
              <a:spcBef>
                <a:spcPts val="500"/>
              </a:spcBef>
              <a:spcAft>
                <a:spcPts val="0"/>
              </a:spcAft>
              <a:buClr>
                <a:srgbClr val="7F7F7F"/>
              </a:buClr>
              <a:buSzPts val="1800"/>
              <a:buChar char="•"/>
              <a:defRPr b="0" sz="1800">
                <a:solidFill>
                  <a:srgbClr val="7F7F7F"/>
                </a:solidFill>
                <a:latin typeface="Arial"/>
                <a:ea typeface="Arial"/>
                <a:cs typeface="Arial"/>
                <a:sym typeface="Arial"/>
              </a:defRPr>
            </a:lvl4pPr>
            <a:lvl5pPr indent="-342900" lvl="4" marL="2286000" algn="l">
              <a:lnSpc>
                <a:spcPct val="90000"/>
              </a:lnSpc>
              <a:spcBef>
                <a:spcPts val="500"/>
              </a:spcBef>
              <a:spcAft>
                <a:spcPts val="0"/>
              </a:spcAft>
              <a:buClr>
                <a:srgbClr val="7F7F7F"/>
              </a:buClr>
              <a:buSzPts val="1800"/>
              <a:buChar char="•"/>
              <a:defRPr b="0" sz="1800">
                <a:solidFill>
                  <a:srgbClr val="7F7F7F"/>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7"/>
          <p:cNvSpPr txBox="1"/>
          <p:nvPr>
            <p:ph idx="3" type="body"/>
          </p:nvPr>
        </p:nvSpPr>
        <p:spPr>
          <a:xfrm>
            <a:off x="6172202" y="2014535"/>
            <a:ext cx="5183188" cy="43338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rgbClr val="595959"/>
              </a:buClr>
              <a:buSzPts val="1800"/>
              <a:buNone/>
              <a:defRPr b="1" sz="1800"/>
            </a:lvl3pPr>
            <a:lvl4pPr indent="-228600" lvl="3" marL="1828800" algn="l">
              <a:lnSpc>
                <a:spcPct val="90000"/>
              </a:lnSpc>
              <a:spcBef>
                <a:spcPts val="500"/>
              </a:spcBef>
              <a:spcAft>
                <a:spcPts val="0"/>
              </a:spcAft>
              <a:buClr>
                <a:srgbClr val="595959"/>
              </a:buClr>
              <a:buSzPts val="1600"/>
              <a:buNone/>
              <a:defRPr b="1" sz="1600"/>
            </a:lvl4pPr>
            <a:lvl5pPr indent="-228600" lvl="4" marL="2286000" algn="l">
              <a:lnSpc>
                <a:spcPct val="90000"/>
              </a:lnSpc>
              <a:spcBef>
                <a:spcPts val="500"/>
              </a:spcBef>
              <a:spcAft>
                <a:spcPts val="0"/>
              </a:spcAft>
              <a:buClr>
                <a:srgbClr val="595959"/>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7"/>
          <p:cNvSpPr txBox="1"/>
          <p:nvPr>
            <p:ph idx="4" type="body"/>
          </p:nvPr>
        </p:nvSpPr>
        <p:spPr>
          <a:xfrm>
            <a:off x="6172202" y="2673679"/>
            <a:ext cx="5183188" cy="34588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b="0" sz="1800">
                <a:latin typeface="Arial"/>
                <a:ea typeface="Arial"/>
                <a:cs typeface="Arial"/>
                <a:sym typeface="Arial"/>
              </a:defRPr>
            </a:lvl1pPr>
            <a:lvl2pPr indent="-342900" lvl="1" marL="914400" algn="l">
              <a:lnSpc>
                <a:spcPct val="90000"/>
              </a:lnSpc>
              <a:spcBef>
                <a:spcPts val="500"/>
              </a:spcBef>
              <a:spcAft>
                <a:spcPts val="0"/>
              </a:spcAft>
              <a:buClr>
                <a:srgbClr val="7F7F7F"/>
              </a:buClr>
              <a:buSzPts val="1800"/>
              <a:buChar char="•"/>
              <a:defRPr b="0" sz="1800">
                <a:solidFill>
                  <a:srgbClr val="7F7F7F"/>
                </a:solidFill>
                <a:latin typeface="Arial"/>
                <a:ea typeface="Arial"/>
                <a:cs typeface="Arial"/>
                <a:sym typeface="Arial"/>
              </a:defRPr>
            </a:lvl2pPr>
            <a:lvl3pPr indent="-342900" lvl="2" marL="1371600" algn="l">
              <a:lnSpc>
                <a:spcPct val="90000"/>
              </a:lnSpc>
              <a:spcBef>
                <a:spcPts val="500"/>
              </a:spcBef>
              <a:spcAft>
                <a:spcPts val="0"/>
              </a:spcAft>
              <a:buClr>
                <a:srgbClr val="7F7F7F"/>
              </a:buClr>
              <a:buSzPts val="1800"/>
              <a:buChar char="•"/>
              <a:defRPr b="0" sz="1800">
                <a:solidFill>
                  <a:srgbClr val="7F7F7F"/>
                </a:solidFill>
                <a:latin typeface="Arial"/>
                <a:ea typeface="Arial"/>
                <a:cs typeface="Arial"/>
                <a:sym typeface="Arial"/>
              </a:defRPr>
            </a:lvl3pPr>
            <a:lvl4pPr indent="-342900" lvl="3" marL="1828800" algn="l">
              <a:lnSpc>
                <a:spcPct val="90000"/>
              </a:lnSpc>
              <a:spcBef>
                <a:spcPts val="500"/>
              </a:spcBef>
              <a:spcAft>
                <a:spcPts val="0"/>
              </a:spcAft>
              <a:buClr>
                <a:srgbClr val="7F7F7F"/>
              </a:buClr>
              <a:buSzPts val="1800"/>
              <a:buChar char="•"/>
              <a:defRPr b="0" sz="1800">
                <a:solidFill>
                  <a:srgbClr val="7F7F7F"/>
                </a:solidFill>
                <a:latin typeface="Arial"/>
                <a:ea typeface="Arial"/>
                <a:cs typeface="Arial"/>
                <a:sym typeface="Arial"/>
              </a:defRPr>
            </a:lvl4pPr>
            <a:lvl5pPr indent="-342900" lvl="4" marL="2286000" algn="l">
              <a:lnSpc>
                <a:spcPct val="90000"/>
              </a:lnSpc>
              <a:spcBef>
                <a:spcPts val="500"/>
              </a:spcBef>
              <a:spcAft>
                <a:spcPts val="0"/>
              </a:spcAft>
              <a:buClr>
                <a:srgbClr val="7F7F7F"/>
              </a:buClr>
              <a:buSzPts val="1800"/>
              <a:buChar char="•"/>
              <a:defRPr b="0" sz="1800">
                <a:solidFill>
                  <a:srgbClr val="7F7F7F"/>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7"/>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8"/>
          <p:cNvSpPr txBox="1"/>
          <p:nvPr>
            <p:ph type="title"/>
          </p:nvPr>
        </p:nvSpPr>
        <p:spPr>
          <a:xfrm>
            <a:off x="838200" y="657229"/>
            <a:ext cx="10515600" cy="10334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b="1" sz="32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10"/>
          <p:cNvSpPr txBox="1"/>
          <p:nvPr>
            <p:ph idx="1" type="body"/>
          </p:nvPr>
        </p:nvSpPr>
        <p:spPr>
          <a:xfrm>
            <a:off x="5183188" y="2128836"/>
            <a:ext cx="6172200" cy="36893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b="0" i="0" sz="1800">
                <a:latin typeface="Arial"/>
                <a:ea typeface="Arial"/>
                <a:cs typeface="Arial"/>
                <a:sym typeface="Arial"/>
              </a:defRPr>
            </a:lvl2pPr>
            <a:lvl3pPr indent="-342900" lvl="2" marL="1371600" algn="l">
              <a:lnSpc>
                <a:spcPct val="90000"/>
              </a:lnSpc>
              <a:spcBef>
                <a:spcPts val="500"/>
              </a:spcBef>
              <a:spcAft>
                <a:spcPts val="0"/>
              </a:spcAft>
              <a:buClr>
                <a:srgbClr val="595959"/>
              </a:buClr>
              <a:buSzPts val="1800"/>
              <a:buChar char="•"/>
              <a:defRPr b="0" i="0" sz="1800">
                <a:solidFill>
                  <a:srgbClr val="595959"/>
                </a:solidFill>
                <a:latin typeface="Arial"/>
                <a:ea typeface="Arial"/>
                <a:cs typeface="Arial"/>
                <a:sym typeface="Arial"/>
              </a:defRPr>
            </a:lvl3pPr>
            <a:lvl4pPr indent="-342900" lvl="3" marL="1828800" algn="l">
              <a:lnSpc>
                <a:spcPct val="90000"/>
              </a:lnSpc>
              <a:spcBef>
                <a:spcPts val="500"/>
              </a:spcBef>
              <a:spcAft>
                <a:spcPts val="0"/>
              </a:spcAft>
              <a:buClr>
                <a:srgbClr val="595959"/>
              </a:buClr>
              <a:buSzPts val="1800"/>
              <a:buChar char="•"/>
              <a:defRPr b="0" i="0" sz="1800">
                <a:solidFill>
                  <a:srgbClr val="595959"/>
                </a:solidFill>
                <a:latin typeface="Arial"/>
                <a:ea typeface="Arial"/>
                <a:cs typeface="Arial"/>
                <a:sym typeface="Arial"/>
              </a:defRPr>
            </a:lvl4pPr>
            <a:lvl5pPr indent="-342900" lvl="4" marL="2286000" algn="l">
              <a:lnSpc>
                <a:spcPct val="90000"/>
              </a:lnSpc>
              <a:spcBef>
                <a:spcPts val="500"/>
              </a:spcBef>
              <a:spcAft>
                <a:spcPts val="0"/>
              </a:spcAft>
              <a:buClr>
                <a:srgbClr val="595959"/>
              </a:buClr>
              <a:buSzPts val="1800"/>
              <a:buChar char="•"/>
              <a:defRPr b="0" i="0" sz="1800">
                <a:solidFill>
                  <a:srgbClr val="595959"/>
                </a:solidFill>
                <a:latin typeface="Arial"/>
                <a:ea typeface="Arial"/>
                <a:cs typeface="Arial"/>
                <a:sym typeface="Arial"/>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10"/>
          <p:cNvSpPr txBox="1"/>
          <p:nvPr>
            <p:ph idx="2" type="body"/>
          </p:nvPr>
        </p:nvSpPr>
        <p:spPr>
          <a:xfrm>
            <a:off x="839788" y="2128835"/>
            <a:ext cx="3932237" cy="37504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0" i="0" sz="2000">
                <a:latin typeface="Arial"/>
                <a:ea typeface="Arial"/>
                <a:cs typeface="Arial"/>
                <a:sym typeface="Aria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rgbClr val="595959"/>
              </a:buClr>
              <a:buSzPts val="1200"/>
              <a:buNone/>
              <a:defRPr sz="1200"/>
            </a:lvl3pPr>
            <a:lvl4pPr indent="-228600" lvl="3" marL="1828800" algn="l">
              <a:lnSpc>
                <a:spcPct val="90000"/>
              </a:lnSpc>
              <a:spcBef>
                <a:spcPts val="500"/>
              </a:spcBef>
              <a:spcAft>
                <a:spcPts val="0"/>
              </a:spcAft>
              <a:buClr>
                <a:srgbClr val="595959"/>
              </a:buClr>
              <a:buSzPts val="1000"/>
              <a:buNone/>
              <a:defRPr sz="1000"/>
            </a:lvl4pPr>
            <a:lvl5pPr indent="-228600" lvl="4" marL="2286000" algn="l">
              <a:lnSpc>
                <a:spcPct val="90000"/>
              </a:lnSpc>
              <a:spcBef>
                <a:spcPts val="500"/>
              </a:spcBef>
              <a:spcAft>
                <a:spcPts val="0"/>
              </a:spcAft>
              <a:buClr>
                <a:srgbClr val="595959"/>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
        <p:nvSpPr>
          <p:cNvPr id="76" name="Google Shape;76;p10"/>
          <p:cNvSpPr txBox="1"/>
          <p:nvPr>
            <p:ph type="title"/>
          </p:nvPr>
        </p:nvSpPr>
        <p:spPr>
          <a:xfrm>
            <a:off x="839790" y="542927"/>
            <a:ext cx="7770812" cy="8858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entury Gothic"/>
              <a:buNone/>
              <a:defRPr b="1" sz="320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1" y="-1"/>
            <a:ext cx="12195176" cy="1774800"/>
          </a:xfrm>
          <a:prstGeom prst="rect">
            <a:avLst/>
          </a:prstGeom>
          <a:solidFill>
            <a:srgbClr val="006699">
              <a:alpha val="48235"/>
            </a:srgbClr>
          </a:solidFill>
          <a:ln>
            <a:noFill/>
          </a:ln>
        </p:spPr>
      </p:pic>
      <p:sp>
        <p:nvSpPr>
          <p:cNvPr id="11" name="Google Shape;11;p1"/>
          <p:cNvSpPr/>
          <p:nvPr/>
        </p:nvSpPr>
        <p:spPr>
          <a:xfrm>
            <a:off x="-1" y="-6298"/>
            <a:ext cx="12195175" cy="1781098"/>
          </a:xfrm>
          <a:prstGeom prst="rect">
            <a:avLst/>
          </a:prstGeom>
          <a:gradFill>
            <a:gsLst>
              <a:gs pos="0">
                <a:srgbClr val="5A93AB">
                  <a:alpha val="75294"/>
                </a:srgbClr>
              </a:gs>
              <a:gs pos="35000">
                <a:srgbClr val="5A93AB">
                  <a:alpha val="75294"/>
                </a:srgbClr>
              </a:gs>
              <a:gs pos="98000">
                <a:srgbClr val="346681">
                  <a:alpha val="93333"/>
                </a:srgbClr>
              </a:gs>
              <a:gs pos="100000">
                <a:srgbClr val="346681">
                  <a:alpha val="93333"/>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2" name="Google Shape;12;p1"/>
          <p:cNvPicPr preferRelativeResize="0"/>
          <p:nvPr/>
        </p:nvPicPr>
        <p:blipFill rotWithShape="1">
          <a:blip r:embed="rId2">
            <a:alphaModFix/>
          </a:blip>
          <a:srcRect b="0" l="0" r="0" t="0"/>
          <a:stretch/>
        </p:blipFill>
        <p:spPr>
          <a:xfrm>
            <a:off x="9229066" y="4"/>
            <a:ext cx="2962934" cy="1774796"/>
          </a:xfrm>
          <a:prstGeom prst="rect">
            <a:avLst/>
          </a:prstGeom>
          <a:noFill/>
          <a:ln>
            <a:noFill/>
          </a:ln>
        </p:spPr>
      </p:pic>
      <p:sp>
        <p:nvSpPr>
          <p:cNvPr id="13" name="Google Shape;13;p1"/>
          <p:cNvSpPr txBox="1"/>
          <p:nvPr>
            <p:ph type="title"/>
          </p:nvPr>
        </p:nvSpPr>
        <p:spPr>
          <a:xfrm>
            <a:off x="838200" y="641350"/>
            <a:ext cx="10515600" cy="10048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Century Gothic"/>
              <a:buNone/>
              <a:defRPr b="1" i="0" sz="32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1"/>
          <p:cNvSpPr txBox="1"/>
          <p:nvPr>
            <p:ph idx="1" type="body"/>
          </p:nvPr>
        </p:nvSpPr>
        <p:spPr>
          <a:xfrm>
            <a:off x="838200" y="2057401"/>
            <a:ext cx="10515600" cy="41195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42900" lvl="1" marL="914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Arial"/>
                <a:ea typeface="Arial"/>
                <a:cs typeface="Arial"/>
                <a:sym typeface="Arial"/>
              </a:defRPr>
            </a:lvl3pPr>
            <a:lvl4pPr indent="-342900" lvl="3" marL="18288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Arial"/>
                <a:ea typeface="Arial"/>
                <a:cs typeface="Arial"/>
                <a:sym typeface="Arial"/>
              </a:defRPr>
            </a:lvl4pPr>
            <a:lvl5pPr indent="-342900" lvl="4" marL="2286000" marR="0" rtl="0" algn="l">
              <a:lnSpc>
                <a:spcPct val="90000"/>
              </a:lnSpc>
              <a:spcBef>
                <a:spcPts val="500"/>
              </a:spcBef>
              <a:spcAft>
                <a:spcPts val="0"/>
              </a:spcAft>
              <a:buClr>
                <a:srgbClr val="595959"/>
              </a:buClr>
              <a:buSzPts val="1800"/>
              <a:buFont typeface="Arial"/>
              <a:buChar char="•"/>
              <a:defRPr b="0" i="0" sz="1800" u="none" cap="none" strike="noStrike">
                <a:solidFill>
                  <a:srgbClr val="59595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hyperlink" Target="https://globalresearchalliance.org/wp-content/uploads/2024/09/GRA-Annual-Highlights-Report-2023-2024.pdf" TargetMode="External"/><Relationship Id="rId8" Type="http://schemas.openxmlformats.org/officeDocument/2006/relationships/hyperlink" Target="https://globalresearchalliance.org/wp-content/uploads/2023/12/GRA-Celebrating-12-Year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 Id="rId4" Type="http://schemas.openxmlformats.org/officeDocument/2006/relationships/hyperlink" Target="http://linkedin.com/company/cliff-grad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3.png"/><Relationship Id="rId5"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2"/>
          <p:cNvSpPr/>
          <p:nvPr/>
        </p:nvSpPr>
        <p:spPr>
          <a:xfrm>
            <a:off x="-13262" y="-1"/>
            <a:ext cx="12218524" cy="3622361"/>
          </a:xfrm>
          <a:prstGeom prst="rect">
            <a:avLst/>
          </a:prstGeom>
          <a:gradFill>
            <a:gsLst>
              <a:gs pos="0">
                <a:srgbClr val="5A93AB"/>
              </a:gs>
              <a:gs pos="62000">
                <a:srgbClr val="346681"/>
              </a:gs>
              <a:gs pos="100000">
                <a:srgbClr val="346681"/>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pic>
        <p:nvPicPr>
          <p:cNvPr id="88" name="Google Shape;88;p12"/>
          <p:cNvPicPr preferRelativeResize="0"/>
          <p:nvPr/>
        </p:nvPicPr>
        <p:blipFill rotWithShape="1">
          <a:blip r:embed="rId3">
            <a:alphaModFix/>
          </a:blip>
          <a:srcRect b="0" l="0" r="0" t="0"/>
          <a:stretch/>
        </p:blipFill>
        <p:spPr>
          <a:xfrm>
            <a:off x="7945515" y="-1"/>
            <a:ext cx="4229168" cy="2533268"/>
          </a:xfrm>
          <a:prstGeom prst="rect">
            <a:avLst/>
          </a:prstGeom>
          <a:noFill/>
          <a:ln>
            <a:noFill/>
          </a:ln>
        </p:spPr>
      </p:pic>
      <p:sp>
        <p:nvSpPr>
          <p:cNvPr id="89" name="Google Shape;89;p12"/>
          <p:cNvSpPr txBox="1"/>
          <p:nvPr>
            <p:ph idx="4294967295" type="body"/>
          </p:nvPr>
        </p:nvSpPr>
        <p:spPr>
          <a:xfrm>
            <a:off x="1109658" y="4349510"/>
            <a:ext cx="10647500" cy="187521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None/>
            </a:pPr>
            <a:r>
              <a:rPr b="1" lang="en-NZ" sz="3200">
                <a:solidFill>
                  <a:schemeClr val="lt1"/>
                </a:solidFill>
                <a:latin typeface="Century Gothic"/>
                <a:ea typeface="Century Gothic"/>
                <a:cs typeface="Century Gothic"/>
                <a:sym typeface="Century Gothic"/>
              </a:rPr>
              <a:t>Special Representative Update </a:t>
            </a:r>
            <a:endParaRPr/>
          </a:p>
        </p:txBody>
      </p:sp>
      <p:sp>
        <p:nvSpPr>
          <p:cNvPr id="90" name="Google Shape;90;p12"/>
          <p:cNvSpPr txBox="1"/>
          <p:nvPr/>
        </p:nvSpPr>
        <p:spPr>
          <a:xfrm>
            <a:off x="1051727" y="5032935"/>
            <a:ext cx="5381681" cy="5083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NZ" sz="2400" u="none" cap="none" strike="noStrike">
                <a:solidFill>
                  <a:schemeClr val="lt1"/>
                </a:solidFill>
                <a:latin typeface="Calibri"/>
                <a:ea typeface="Calibri"/>
                <a:cs typeface="Calibri"/>
                <a:sym typeface="Calibri"/>
              </a:rPr>
              <a:t> </a:t>
            </a:r>
            <a:r>
              <a:rPr b="1" i="0" lang="en-NZ" sz="2400" u="none" cap="none" strike="noStrike">
                <a:solidFill>
                  <a:schemeClr val="lt1"/>
                </a:solidFill>
                <a:latin typeface="Century Gothic"/>
                <a:ea typeface="Century Gothic"/>
                <a:cs typeface="Century Gothic"/>
                <a:sym typeface="Century Gothic"/>
              </a:rPr>
              <a:t>GRA Council 11 September 2024</a:t>
            </a:r>
            <a:endParaRPr b="1" i="0" sz="2400" u="none" cap="none" strike="noStrike">
              <a:solidFill>
                <a:schemeClr val="lt1"/>
              </a:solidFill>
              <a:latin typeface="Century Gothic"/>
              <a:ea typeface="Century Gothic"/>
              <a:cs typeface="Century Gothic"/>
              <a:sym typeface="Century Gothic"/>
            </a:endParaRPr>
          </a:p>
        </p:txBody>
      </p:sp>
      <p:sp>
        <p:nvSpPr>
          <p:cNvPr id="91" name="Google Shape;91;p12"/>
          <p:cNvSpPr/>
          <p:nvPr/>
        </p:nvSpPr>
        <p:spPr>
          <a:xfrm>
            <a:off x="-13262" y="2887133"/>
            <a:ext cx="12218524" cy="735227"/>
          </a:xfrm>
          <a:prstGeom prst="rect">
            <a:avLst/>
          </a:prstGeom>
          <a:gradFill>
            <a:gsLst>
              <a:gs pos="0">
                <a:srgbClr val="375E6D"/>
              </a:gs>
              <a:gs pos="50000">
                <a:srgbClr val="4F889E"/>
              </a:gs>
              <a:gs pos="100000">
                <a:srgbClr val="5FA3BE"/>
              </a:gs>
            </a:gsLst>
            <a:lin ang="0" scaled="0"/>
          </a:gradFill>
          <a:ln cap="flat" cmpd="sng" w="12700">
            <a:solidFill>
              <a:srgbClr val="264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2"/>
          <p:cNvSpPr txBox="1"/>
          <p:nvPr/>
        </p:nvSpPr>
        <p:spPr>
          <a:xfrm>
            <a:off x="7945515" y="2946167"/>
            <a:ext cx="4001691" cy="5847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3200"/>
              <a:buFont typeface="Arial"/>
              <a:buNone/>
            </a:pPr>
            <a:r>
              <a:rPr b="1" i="0" lang="en-NZ" sz="3200" u="none" cap="none" strike="noStrike">
                <a:solidFill>
                  <a:schemeClr val="lt1"/>
                </a:solidFill>
                <a:latin typeface="Century Gothic"/>
                <a:ea typeface="Century Gothic"/>
                <a:cs typeface="Century Gothic"/>
                <a:sym typeface="Century Gothic"/>
              </a:rPr>
              <a:t>Dr Harry Clark</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1"/>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Climate and Clean Air Coalition</a:t>
            </a:r>
            <a:endParaRPr/>
          </a:p>
        </p:txBody>
      </p:sp>
      <p:sp>
        <p:nvSpPr>
          <p:cNvPr id="195" name="Google Shape;195;p21"/>
          <p:cNvSpPr txBox="1"/>
          <p:nvPr>
            <p:ph idx="1" type="body"/>
          </p:nvPr>
        </p:nvSpPr>
        <p:spPr>
          <a:xfrm>
            <a:off x="838200" y="2026447"/>
            <a:ext cx="10515600" cy="4150515"/>
          </a:xfrm>
          <a:prstGeom prst="rect">
            <a:avLst/>
          </a:prstGeom>
          <a:noFill/>
          <a:ln>
            <a:noFill/>
          </a:ln>
        </p:spPr>
        <p:txBody>
          <a:bodyPr anchorCtr="0" anchor="t" bIns="45700" lIns="91425" spcFirstLastPara="1" rIns="91425" wrap="square" tIns="45700">
            <a:normAutofit/>
          </a:bodyPr>
          <a:lstStyle/>
          <a:p>
            <a:pPr indent="-342900" lvl="0" marL="571500" rtl="0" algn="l">
              <a:lnSpc>
                <a:spcPct val="90000"/>
              </a:lnSpc>
              <a:spcBef>
                <a:spcPts val="800"/>
              </a:spcBef>
              <a:spcAft>
                <a:spcPts val="0"/>
              </a:spcAft>
              <a:buSzPts val="2000"/>
              <a:buFont typeface="Arial"/>
              <a:buChar char="•"/>
            </a:pPr>
            <a:r>
              <a:rPr lang="en-NZ"/>
              <a:t>GRA contributed to upcoming report on the impact of N2O emissions on climate and air quality – helped development key messages and several GRA scientists peer reviewed the final report. Report will be released in September 2024.</a:t>
            </a:r>
            <a:endParaRPr/>
          </a:p>
          <a:p>
            <a:pPr indent="-215900" lvl="0" marL="571500" rtl="0" algn="l">
              <a:lnSpc>
                <a:spcPct val="90000"/>
              </a:lnSpc>
              <a:spcBef>
                <a:spcPts val="800"/>
              </a:spcBef>
              <a:spcAft>
                <a:spcPts val="0"/>
              </a:spcAft>
              <a:buSzPts val="2000"/>
              <a:buFont typeface="Arial"/>
              <a:buNone/>
            </a:pPr>
            <a:r>
              <a:t/>
            </a:r>
            <a:endParaRPr/>
          </a:p>
          <a:p>
            <a:pPr indent="-342900" lvl="0" marL="571500" rtl="0" algn="l">
              <a:lnSpc>
                <a:spcPct val="90000"/>
              </a:lnSpc>
              <a:spcBef>
                <a:spcPts val="800"/>
              </a:spcBef>
              <a:spcAft>
                <a:spcPts val="0"/>
              </a:spcAft>
              <a:buSzPts val="2000"/>
              <a:buFont typeface="Arial"/>
              <a:buChar char="•"/>
            </a:pPr>
            <a:r>
              <a:rPr lang="en-NZ"/>
              <a:t>GRA will contribute to a new report on agriculture and food being prepared for COP30 in Brazil. NZ scientist will co-chair the report and scientists from other GRA countries will be approached to be lead and contributing authors.</a:t>
            </a:r>
            <a:endParaRPr/>
          </a:p>
          <a:p>
            <a:pPr indent="-215900" lvl="0" marL="571500" rtl="0" algn="l">
              <a:lnSpc>
                <a:spcPct val="90000"/>
              </a:lnSpc>
              <a:spcBef>
                <a:spcPts val="800"/>
              </a:spcBef>
              <a:spcAft>
                <a:spcPts val="0"/>
              </a:spcAft>
              <a:buSzPts val="2000"/>
              <a:buFont typeface="Arial"/>
              <a:buNone/>
            </a:pPr>
            <a:r>
              <a:t/>
            </a:r>
            <a:endParaRPr/>
          </a:p>
          <a:p>
            <a:pPr indent="-342900" lvl="0" marL="571500" rtl="0" algn="l">
              <a:lnSpc>
                <a:spcPct val="90000"/>
              </a:lnSpc>
              <a:spcBef>
                <a:spcPts val="800"/>
              </a:spcBef>
              <a:spcAft>
                <a:spcPts val="0"/>
              </a:spcAft>
              <a:buSzPts val="2000"/>
              <a:buFont typeface="Arial"/>
              <a:buChar char="•"/>
            </a:pPr>
            <a:r>
              <a:rPr lang="en-NZ"/>
              <a:t>Contributing to </a:t>
            </a:r>
            <a:r>
              <a:rPr b="0" i="0" lang="en-NZ">
                <a:solidFill>
                  <a:schemeClr val="dk1"/>
                </a:solidFill>
                <a:latin typeface="Arial"/>
                <a:ea typeface="Arial"/>
                <a:cs typeface="Arial"/>
                <a:sym typeface="Arial"/>
              </a:rPr>
              <a:t>Methane Mitigation in Sustainable Tropical Agrifood System, Brasil, September, 2024 </a:t>
            </a:r>
            <a:r>
              <a:rPr lang="en-NZ">
                <a:solidFill>
                  <a:schemeClr val="dk1"/>
                </a:solidFill>
              </a:rPr>
              <a:t>  </a:t>
            </a:r>
            <a:endParaRPr/>
          </a:p>
          <a:p>
            <a:pPr indent="-215900" lvl="0" marL="571500" rtl="0" algn="l">
              <a:lnSpc>
                <a:spcPct val="90000"/>
              </a:lnSpc>
              <a:spcBef>
                <a:spcPts val="800"/>
              </a:spcBef>
              <a:spcAft>
                <a:spcPts val="0"/>
              </a:spcAft>
              <a:buSzPts val="2000"/>
              <a:buFont typeface="Arial"/>
              <a:buNone/>
            </a:pPr>
            <a:r>
              <a:t/>
            </a:r>
            <a:endParaRPr>
              <a:solidFill>
                <a:schemeClr val="dk1"/>
              </a:solidFill>
            </a:endParaRPr>
          </a:p>
          <a:p>
            <a:pPr indent="-215900" lvl="0" marL="571500" rtl="0" algn="l">
              <a:lnSpc>
                <a:spcPct val="90000"/>
              </a:lnSpc>
              <a:spcBef>
                <a:spcPts val="800"/>
              </a:spcBef>
              <a:spcAft>
                <a:spcPts val="0"/>
              </a:spcAft>
              <a:buSzPts val="2000"/>
              <a:buFont typeface="Arial"/>
              <a:buNone/>
            </a:pPr>
            <a:r>
              <a:t/>
            </a:r>
            <a:endParaRPr/>
          </a:p>
          <a:p>
            <a:pPr indent="-215900" lvl="0" marL="571500" rtl="0" algn="l">
              <a:lnSpc>
                <a:spcPct val="90000"/>
              </a:lnSpc>
              <a:spcBef>
                <a:spcPts val="800"/>
              </a:spcBef>
              <a:spcAft>
                <a:spcPts val="0"/>
              </a:spcAft>
              <a:buSzPts val="2000"/>
              <a:buFont typeface="Arial"/>
              <a:buNone/>
            </a:pPr>
            <a:r>
              <a:t/>
            </a:r>
            <a:endParaRPr/>
          </a:p>
          <a:p>
            <a:pPr indent="-228600" lvl="0" marL="457200" rtl="0" algn="l">
              <a:lnSpc>
                <a:spcPct val="90000"/>
              </a:lnSpc>
              <a:spcBef>
                <a:spcPts val="800"/>
              </a:spcBef>
              <a:spcAft>
                <a:spcPts val="0"/>
              </a:spcAft>
              <a:buClr>
                <a:schemeClr val="dk1"/>
              </a:buClr>
              <a:buSzPts val="2000"/>
              <a:buNone/>
            </a:pPr>
            <a:r>
              <a:t/>
            </a:r>
            <a:endParaRPr/>
          </a:p>
        </p:txBody>
      </p:sp>
      <p:pic>
        <p:nvPicPr>
          <p:cNvPr descr="A blue and white logo&#10;&#10;Description automatically generated" id="196" name="Google Shape;196;p21"/>
          <p:cNvPicPr preferRelativeResize="0"/>
          <p:nvPr/>
        </p:nvPicPr>
        <p:blipFill rotWithShape="1">
          <a:blip r:embed="rId3">
            <a:alphaModFix/>
          </a:blip>
          <a:srcRect b="0" l="0" r="0" t="0"/>
          <a:stretch/>
        </p:blipFill>
        <p:spPr>
          <a:xfrm>
            <a:off x="8583968" y="5309457"/>
            <a:ext cx="3371850" cy="135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txBox="1"/>
          <p:nvPr>
            <p:ph type="title"/>
          </p:nvPr>
        </p:nvSpPr>
        <p:spPr>
          <a:xfrm>
            <a:off x="838201" y="557217"/>
            <a:ext cx="8339253" cy="11334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Century Gothic"/>
              <a:buNone/>
            </a:pPr>
            <a:r>
              <a:rPr lang="en-NZ"/>
              <a:t>Other selected interactions</a:t>
            </a:r>
            <a:endParaRPr/>
          </a:p>
        </p:txBody>
      </p:sp>
      <p:sp>
        <p:nvSpPr>
          <p:cNvPr id="202" name="Google Shape;202;p22"/>
          <p:cNvSpPr txBox="1"/>
          <p:nvPr>
            <p:ph idx="1" type="body"/>
          </p:nvPr>
        </p:nvSpPr>
        <p:spPr>
          <a:xfrm>
            <a:off x="838200" y="2026447"/>
            <a:ext cx="10515600" cy="4150515"/>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90000"/>
              </a:lnSpc>
              <a:spcBef>
                <a:spcPts val="1100"/>
              </a:spcBef>
              <a:spcAft>
                <a:spcPts val="0"/>
              </a:spcAft>
              <a:buSzPct val="108108"/>
              <a:buFont typeface="Arial"/>
              <a:buChar char="•"/>
            </a:pPr>
            <a:r>
              <a:rPr lang="en-NZ"/>
              <a:t>Agricultural Breakthrough Agenda</a:t>
            </a:r>
            <a:endParaRPr/>
          </a:p>
          <a:p>
            <a:pPr indent="-215900" lvl="0" marL="342900" rtl="0" algn="l">
              <a:lnSpc>
                <a:spcPct val="90000"/>
              </a:lnSpc>
              <a:spcBef>
                <a:spcPts val="1100"/>
              </a:spcBef>
              <a:spcAft>
                <a:spcPts val="0"/>
              </a:spcAft>
              <a:buSzPct val="108108"/>
              <a:buFont typeface="Arial"/>
              <a:buNone/>
            </a:pPr>
            <a:r>
              <a:t/>
            </a:r>
            <a:endParaRPr/>
          </a:p>
          <a:p>
            <a:pPr indent="-342900" lvl="0" marL="342900" rtl="0" algn="l">
              <a:lnSpc>
                <a:spcPct val="90000"/>
              </a:lnSpc>
              <a:spcBef>
                <a:spcPts val="1100"/>
              </a:spcBef>
              <a:spcAft>
                <a:spcPts val="0"/>
              </a:spcAft>
              <a:buSzPct val="108108"/>
              <a:buFont typeface="Arial"/>
              <a:buChar char="•"/>
            </a:pPr>
            <a:r>
              <a:rPr lang="en-NZ"/>
              <a:t>FAO LEAP initiative</a:t>
            </a:r>
            <a:endParaRPr/>
          </a:p>
          <a:p>
            <a:pPr indent="-215900" lvl="0" marL="342900" rtl="0" algn="l">
              <a:lnSpc>
                <a:spcPct val="90000"/>
              </a:lnSpc>
              <a:spcBef>
                <a:spcPts val="1100"/>
              </a:spcBef>
              <a:spcAft>
                <a:spcPts val="0"/>
              </a:spcAft>
              <a:buSzPct val="108108"/>
              <a:buFont typeface="Arial"/>
              <a:buNone/>
            </a:pPr>
            <a:r>
              <a:t/>
            </a:r>
            <a:endParaRPr/>
          </a:p>
          <a:p>
            <a:pPr indent="-342900" lvl="0" marL="342900" rtl="0" algn="l">
              <a:lnSpc>
                <a:spcPct val="90000"/>
              </a:lnSpc>
              <a:spcBef>
                <a:spcPts val="1100"/>
              </a:spcBef>
              <a:spcAft>
                <a:spcPts val="0"/>
              </a:spcAft>
              <a:buSzPct val="108108"/>
              <a:buFont typeface="Arial"/>
              <a:buChar char="•"/>
            </a:pPr>
            <a:r>
              <a:rPr lang="en-NZ"/>
              <a:t>FAO FAST partnership</a:t>
            </a:r>
            <a:endParaRPr/>
          </a:p>
          <a:p>
            <a:pPr indent="-215900" lvl="0" marL="342900" rtl="0" algn="l">
              <a:lnSpc>
                <a:spcPct val="90000"/>
              </a:lnSpc>
              <a:spcBef>
                <a:spcPts val="1100"/>
              </a:spcBef>
              <a:spcAft>
                <a:spcPts val="0"/>
              </a:spcAft>
              <a:buSzPct val="108108"/>
              <a:buFont typeface="Arial"/>
              <a:buNone/>
            </a:pPr>
            <a:r>
              <a:t/>
            </a:r>
            <a:endParaRPr/>
          </a:p>
          <a:p>
            <a:pPr indent="-342900" lvl="0" marL="342900" rtl="0" algn="l">
              <a:lnSpc>
                <a:spcPct val="90000"/>
              </a:lnSpc>
              <a:spcBef>
                <a:spcPts val="1100"/>
              </a:spcBef>
              <a:spcAft>
                <a:spcPts val="0"/>
              </a:spcAft>
              <a:buSzPct val="108108"/>
              <a:buFont typeface="Arial"/>
              <a:buChar char="•"/>
            </a:pPr>
            <a:r>
              <a:rPr lang="en-NZ"/>
              <a:t>CGIAR–IRRI - RiceMoRe development and the Asian Mega-Delta’s project</a:t>
            </a:r>
            <a:endParaRPr/>
          </a:p>
          <a:p>
            <a:pPr indent="-215900" lvl="0" marL="342900" rtl="0" algn="l">
              <a:lnSpc>
                <a:spcPct val="90000"/>
              </a:lnSpc>
              <a:spcBef>
                <a:spcPts val="1100"/>
              </a:spcBef>
              <a:spcAft>
                <a:spcPts val="0"/>
              </a:spcAft>
              <a:buSzPct val="108108"/>
              <a:buFont typeface="Arial"/>
              <a:buNone/>
            </a:pPr>
            <a:r>
              <a:t/>
            </a:r>
            <a:endParaRPr/>
          </a:p>
          <a:p>
            <a:pPr indent="-342900" lvl="0" marL="342900" rtl="0" algn="l">
              <a:lnSpc>
                <a:spcPct val="90000"/>
              </a:lnSpc>
              <a:spcBef>
                <a:spcPts val="1100"/>
              </a:spcBef>
              <a:spcAft>
                <a:spcPts val="0"/>
              </a:spcAft>
              <a:buSzPct val="108108"/>
              <a:buFont typeface="Arial"/>
              <a:buChar char="•"/>
            </a:pPr>
            <a:r>
              <a:rPr lang="en-NZ"/>
              <a:t>Global Methane Hub – Global Greenfeed measurement database </a:t>
            </a:r>
            <a:endParaRPr/>
          </a:p>
          <a:p>
            <a:pPr indent="-215900" lvl="0" marL="342900" rtl="0" algn="l">
              <a:lnSpc>
                <a:spcPct val="90000"/>
              </a:lnSpc>
              <a:spcBef>
                <a:spcPts val="1100"/>
              </a:spcBef>
              <a:spcAft>
                <a:spcPts val="0"/>
              </a:spcAft>
              <a:buSzPct val="108108"/>
              <a:buFont typeface="Arial"/>
              <a:buNone/>
            </a:pPr>
            <a:r>
              <a:t/>
            </a:r>
            <a:endParaRPr/>
          </a:p>
          <a:p>
            <a:pPr indent="-342900" lvl="0" marL="342900" rtl="0" algn="l">
              <a:lnSpc>
                <a:spcPct val="90000"/>
              </a:lnSpc>
              <a:spcBef>
                <a:spcPts val="1100"/>
              </a:spcBef>
              <a:spcAft>
                <a:spcPts val="0"/>
              </a:spcAft>
              <a:buSzPct val="108108"/>
              <a:buFont typeface="Arial"/>
              <a:buChar char="•"/>
            </a:pPr>
            <a:r>
              <a:rPr lang="en-NZ"/>
              <a:t>MiLCA incorporating mitigation into dairy company LCA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3"/>
          <p:cNvPicPr preferRelativeResize="0"/>
          <p:nvPr/>
        </p:nvPicPr>
        <p:blipFill rotWithShape="1">
          <a:blip r:embed="rId3">
            <a:alphaModFix/>
          </a:blip>
          <a:srcRect b="0" l="0" r="0" t="0"/>
          <a:stretch/>
        </p:blipFill>
        <p:spPr>
          <a:xfrm>
            <a:off x="774000" y="78058"/>
            <a:ext cx="3262998" cy="1602000"/>
          </a:xfrm>
          <a:prstGeom prst="rect">
            <a:avLst/>
          </a:prstGeom>
          <a:noFill/>
          <a:ln>
            <a:noFill/>
          </a:ln>
        </p:spPr>
      </p:pic>
      <p:sp>
        <p:nvSpPr>
          <p:cNvPr id="209" name="Google Shape;209;p23"/>
          <p:cNvSpPr txBox="1"/>
          <p:nvPr/>
        </p:nvSpPr>
        <p:spPr>
          <a:xfrm>
            <a:off x="700320" y="2178723"/>
            <a:ext cx="9947565" cy="4493497"/>
          </a:xfrm>
          <a:prstGeom prst="rect">
            <a:avLst/>
          </a:prstGeom>
          <a:noFill/>
          <a:ln>
            <a:noFill/>
          </a:ln>
        </p:spPr>
        <p:txBody>
          <a:bodyPr anchorCtr="1"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NZ" sz="2000" u="none" cap="none" strike="noStrike">
                <a:solidFill>
                  <a:schemeClr val="dk1"/>
                </a:solidFill>
                <a:latin typeface="Arial"/>
                <a:ea typeface="Arial"/>
                <a:cs typeface="Arial"/>
                <a:sym typeface="Arial"/>
              </a:rPr>
              <a:t>Represented GRA at the following events:</a:t>
            </a:r>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Back on Track: The Critical Path to 1.5ºC by Bending the Methane Curve</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Catalysing Action on Methane Reductions from the Food and Agriculture Sectors</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How Animal Source Food Nourishes The World In Times of Climate Change</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4/1000 progress and update</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Role of youth in capacity building and policymaking for climate action in the Global South</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Less emissions with better livestock production: Climate solutions for sustainable livestock transformation</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Ban Ki Moon Centre &amp; Germany - Joint work for climate action in agriculture and food systems</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Pathways to Dairy Net Zero</a:t>
            </a:r>
            <a:endParaRPr/>
          </a:p>
          <a:p>
            <a:pPr indent="-285750" lvl="0" marL="285750" marR="0" rtl="0" algn="l">
              <a:lnSpc>
                <a:spcPct val="100000"/>
              </a:lnSpc>
              <a:spcBef>
                <a:spcPts val="0"/>
              </a:spcBef>
              <a:spcAft>
                <a:spcPts val="0"/>
              </a:spcAft>
              <a:buClr>
                <a:srgbClr val="000000"/>
              </a:buClr>
              <a:buSzPts val="1400"/>
              <a:buFont typeface="Arial"/>
              <a:buChar char="•"/>
            </a:pPr>
            <a:r>
              <a:rPr b="0" i="0" lang="en-NZ" sz="1400" u="none" cap="none" strike="noStrike">
                <a:solidFill>
                  <a:schemeClr val="dk1"/>
                </a:solidFill>
                <a:latin typeface="Arial"/>
                <a:ea typeface="Arial"/>
                <a:cs typeface="Arial"/>
                <a:sym typeface="Arial"/>
              </a:rPr>
              <a:t>Inaugural meeting of FAST</a:t>
            </a:r>
            <a:r>
              <a:rPr b="1" i="0" lang="en-NZ" sz="3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Other in-person events and activities</a:t>
            </a:r>
            <a:endParaRPr/>
          </a:p>
        </p:txBody>
      </p:sp>
      <p:sp>
        <p:nvSpPr>
          <p:cNvPr id="215" name="Google Shape;215;p24"/>
          <p:cNvSpPr txBox="1"/>
          <p:nvPr>
            <p:ph idx="1" type="body"/>
          </p:nvPr>
        </p:nvSpPr>
        <p:spPr>
          <a:xfrm>
            <a:off x="838200" y="2150268"/>
            <a:ext cx="10515600" cy="4150515"/>
          </a:xfrm>
          <a:prstGeom prst="rect">
            <a:avLst/>
          </a:prstGeom>
          <a:noFill/>
          <a:ln>
            <a:noFill/>
          </a:ln>
        </p:spPr>
        <p:txBody>
          <a:bodyPr anchorCtr="0" anchor="t" bIns="45700" lIns="91425" spcFirstLastPara="1" rIns="91425" wrap="square" tIns="45700">
            <a:normAutofit fontScale="92500" lnSpcReduction="10000"/>
          </a:bodyPr>
          <a:lstStyle/>
          <a:p>
            <a:pPr indent="-228600" lvl="0" marL="457200" rtl="0" algn="l">
              <a:lnSpc>
                <a:spcPct val="90000"/>
              </a:lnSpc>
              <a:spcBef>
                <a:spcPts val="800"/>
              </a:spcBef>
              <a:spcAft>
                <a:spcPts val="0"/>
              </a:spcAft>
              <a:buClr>
                <a:schemeClr val="dk1"/>
              </a:buClr>
              <a:buSzPct val="108108"/>
              <a:buNone/>
            </a:pPr>
            <a:r>
              <a:rPr b="1" lang="en-NZ"/>
              <a:t>Past</a:t>
            </a:r>
            <a:endParaRPr/>
          </a:p>
          <a:p>
            <a:pPr indent="-342900" lvl="0" marL="571500" rtl="0" algn="l">
              <a:lnSpc>
                <a:spcPct val="90000"/>
              </a:lnSpc>
              <a:spcBef>
                <a:spcPts val="800"/>
              </a:spcBef>
              <a:spcAft>
                <a:spcPts val="0"/>
              </a:spcAft>
              <a:buSzPct val="108108"/>
              <a:buFont typeface="Arial"/>
              <a:buChar char="•"/>
            </a:pPr>
            <a:r>
              <a:rPr lang="en-NZ"/>
              <a:t>FAO’s Sustainable Livestock Transformation Conference, Rome, September 2023</a:t>
            </a:r>
            <a:endParaRPr/>
          </a:p>
          <a:p>
            <a:pPr indent="-215900" lvl="0" marL="571500" rtl="0" algn="l">
              <a:lnSpc>
                <a:spcPct val="90000"/>
              </a:lnSpc>
              <a:spcBef>
                <a:spcPts val="800"/>
              </a:spcBef>
              <a:spcAft>
                <a:spcPts val="0"/>
              </a:spcAft>
              <a:buSzPct val="108108"/>
              <a:buFont typeface="Arial"/>
              <a:buNone/>
            </a:pPr>
            <a:r>
              <a:t/>
            </a:r>
            <a:endParaRPr/>
          </a:p>
          <a:p>
            <a:pPr indent="-342900" lvl="0" marL="571500" rtl="0" algn="l">
              <a:lnSpc>
                <a:spcPct val="90000"/>
              </a:lnSpc>
              <a:spcBef>
                <a:spcPts val="800"/>
              </a:spcBef>
              <a:spcAft>
                <a:spcPts val="0"/>
              </a:spcAft>
              <a:buSzPct val="108108"/>
              <a:buFont typeface="Arial"/>
              <a:buChar char="•"/>
            </a:pPr>
            <a:r>
              <a:rPr lang="en-NZ"/>
              <a:t>G20 Chief Ag. Scientists meeting, Brasilia, May 2024</a:t>
            </a:r>
            <a:endParaRPr/>
          </a:p>
          <a:p>
            <a:pPr indent="-215900" lvl="0" marL="571500" rtl="0" algn="l">
              <a:lnSpc>
                <a:spcPct val="90000"/>
              </a:lnSpc>
              <a:spcBef>
                <a:spcPts val="800"/>
              </a:spcBef>
              <a:spcAft>
                <a:spcPts val="0"/>
              </a:spcAft>
              <a:buSzPct val="108108"/>
              <a:buFont typeface="Arial"/>
              <a:buNone/>
            </a:pPr>
            <a:r>
              <a:t/>
            </a:r>
            <a:endParaRPr/>
          </a:p>
          <a:p>
            <a:pPr indent="-228600" lvl="0" marL="457200" rtl="0" algn="l">
              <a:lnSpc>
                <a:spcPct val="90000"/>
              </a:lnSpc>
              <a:spcBef>
                <a:spcPts val="800"/>
              </a:spcBef>
              <a:spcAft>
                <a:spcPts val="0"/>
              </a:spcAft>
              <a:buClr>
                <a:schemeClr val="dk1"/>
              </a:buClr>
              <a:buSzPct val="108108"/>
              <a:buNone/>
            </a:pPr>
            <a:r>
              <a:rPr b="1" lang="en-NZ"/>
              <a:t>Upcoming</a:t>
            </a:r>
            <a:endParaRPr/>
          </a:p>
          <a:p>
            <a:pPr indent="-228600" lvl="0" marL="457200" rtl="0" algn="l">
              <a:lnSpc>
                <a:spcPct val="90000"/>
              </a:lnSpc>
              <a:spcBef>
                <a:spcPts val="800"/>
              </a:spcBef>
              <a:spcAft>
                <a:spcPts val="0"/>
              </a:spcAft>
              <a:buClr>
                <a:schemeClr val="dk1"/>
              </a:buClr>
              <a:buSzPct val="108108"/>
              <a:buNone/>
            </a:pPr>
            <a:r>
              <a:t/>
            </a:r>
            <a:endParaRPr/>
          </a:p>
          <a:p>
            <a:pPr indent="-342900" lvl="0" marL="571500" rtl="0" algn="l">
              <a:lnSpc>
                <a:spcPct val="90000"/>
              </a:lnSpc>
              <a:spcBef>
                <a:spcPts val="800"/>
              </a:spcBef>
              <a:spcAft>
                <a:spcPts val="0"/>
              </a:spcAft>
              <a:buSzPct val="108108"/>
              <a:buFont typeface="Arial"/>
              <a:buChar char="•"/>
            </a:pPr>
            <a:r>
              <a:rPr lang="en-NZ"/>
              <a:t>GRA/German/CGIAR GHG Symposium, Berlin, October 2024</a:t>
            </a:r>
            <a:endParaRPr/>
          </a:p>
          <a:p>
            <a:pPr indent="-215900" lvl="0" marL="571500" rtl="0" algn="l">
              <a:lnSpc>
                <a:spcPct val="90000"/>
              </a:lnSpc>
              <a:spcBef>
                <a:spcPts val="800"/>
              </a:spcBef>
              <a:spcAft>
                <a:spcPts val="0"/>
              </a:spcAft>
              <a:buSzPct val="108108"/>
              <a:buFont typeface="Arial"/>
              <a:buNone/>
            </a:pPr>
            <a:r>
              <a:t/>
            </a:r>
            <a:endParaRPr/>
          </a:p>
          <a:p>
            <a:pPr indent="-342900" lvl="0" marL="571500" rtl="0" algn="l">
              <a:lnSpc>
                <a:spcPct val="90000"/>
              </a:lnSpc>
              <a:spcBef>
                <a:spcPts val="800"/>
              </a:spcBef>
              <a:spcAft>
                <a:spcPts val="0"/>
              </a:spcAft>
              <a:buSzPct val="108108"/>
              <a:buFont typeface="Arial"/>
              <a:buChar char="•"/>
            </a:pPr>
            <a:r>
              <a:rPr lang="en-NZ"/>
              <a:t>LRG and INDC meetings, Berlin, October 2024</a:t>
            </a:r>
            <a:endParaRPr/>
          </a:p>
          <a:p>
            <a:pPr indent="-215900" lvl="0" marL="571500" rtl="0" algn="l">
              <a:lnSpc>
                <a:spcPct val="90000"/>
              </a:lnSpc>
              <a:spcBef>
                <a:spcPts val="800"/>
              </a:spcBef>
              <a:spcAft>
                <a:spcPts val="0"/>
              </a:spcAft>
              <a:buSzPct val="108108"/>
              <a:buFont typeface="Arial"/>
              <a:buNone/>
            </a:pPr>
            <a:r>
              <a:t/>
            </a:r>
            <a:endParaRPr/>
          </a:p>
          <a:p>
            <a:pPr indent="-342900" lvl="0" marL="571500" rtl="0" algn="l">
              <a:lnSpc>
                <a:spcPct val="90000"/>
              </a:lnSpc>
              <a:spcBef>
                <a:spcPts val="800"/>
              </a:spcBef>
              <a:spcAft>
                <a:spcPts val="0"/>
              </a:spcAft>
              <a:buSzPct val="108108"/>
              <a:buFont typeface="Arial"/>
              <a:buChar char="•"/>
            </a:pPr>
            <a:r>
              <a:rPr lang="en-NZ"/>
              <a:t>CRG meeting, Texas, November 2024   </a:t>
            </a:r>
            <a:endParaRPr/>
          </a:p>
          <a:p>
            <a:pPr indent="-228600" lvl="0" marL="457200" rtl="0" algn="l">
              <a:lnSpc>
                <a:spcPct val="90000"/>
              </a:lnSpc>
              <a:spcBef>
                <a:spcPts val="800"/>
              </a:spcBef>
              <a:spcAft>
                <a:spcPts val="0"/>
              </a:spcAft>
              <a:buClr>
                <a:schemeClr val="dk1"/>
              </a:buClr>
              <a:buSzPct val="108108"/>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GRA Members</a:t>
            </a:r>
            <a:endParaRPr/>
          </a:p>
        </p:txBody>
      </p:sp>
      <p:sp>
        <p:nvSpPr>
          <p:cNvPr id="98" name="Google Shape;98;p13"/>
          <p:cNvSpPr txBox="1"/>
          <p:nvPr/>
        </p:nvSpPr>
        <p:spPr>
          <a:xfrm>
            <a:off x="3498591" y="1659330"/>
            <a:ext cx="51948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NZ" sz="3000" u="none" cap="none" strike="noStrike">
                <a:solidFill>
                  <a:schemeClr val="dk1"/>
                </a:solidFill>
                <a:latin typeface="Calibri"/>
                <a:ea typeface="Calibri"/>
                <a:cs typeface="Calibri"/>
                <a:sym typeface="Calibri"/>
              </a:rPr>
              <a:t>68 Member Countries</a:t>
            </a:r>
            <a:endParaRPr b="0" i="0" sz="800" u="none" cap="none" strike="noStrike">
              <a:solidFill>
                <a:srgbClr val="000000"/>
              </a:solidFill>
              <a:latin typeface="Arial"/>
              <a:ea typeface="Arial"/>
              <a:cs typeface="Arial"/>
              <a:sym typeface="Arial"/>
            </a:endParaRPr>
          </a:p>
        </p:txBody>
      </p:sp>
      <p:cxnSp>
        <p:nvCxnSpPr>
          <p:cNvPr id="99" name="Google Shape;99;p13"/>
          <p:cNvCxnSpPr/>
          <p:nvPr/>
        </p:nvCxnSpPr>
        <p:spPr>
          <a:xfrm flipH="1" rot="10800000">
            <a:off x="8860858" y="4429193"/>
            <a:ext cx="3083075" cy="855580"/>
          </a:xfrm>
          <a:prstGeom prst="straightConnector1">
            <a:avLst/>
          </a:prstGeom>
          <a:noFill/>
          <a:ln cap="flat" cmpd="sng" w="9525">
            <a:solidFill>
              <a:srgbClr val="5B8293"/>
            </a:solidFill>
            <a:prstDash val="solid"/>
            <a:miter lim="800000"/>
            <a:headEnd len="sm" w="sm" type="none"/>
            <a:tailEnd len="sm" w="sm" type="none"/>
          </a:ln>
        </p:spPr>
      </p:cxnSp>
      <p:pic>
        <p:nvPicPr>
          <p:cNvPr id="100" name="Google Shape;100;p13"/>
          <p:cNvPicPr preferRelativeResize="0"/>
          <p:nvPr/>
        </p:nvPicPr>
        <p:blipFill rotWithShape="1">
          <a:blip r:embed="rId3">
            <a:alphaModFix/>
          </a:blip>
          <a:srcRect b="0" l="0" r="0" t="0"/>
          <a:stretch/>
        </p:blipFill>
        <p:spPr>
          <a:xfrm>
            <a:off x="3655322" y="4904258"/>
            <a:ext cx="169560" cy="256680"/>
          </a:xfrm>
          <a:prstGeom prst="rect">
            <a:avLst/>
          </a:prstGeom>
          <a:noFill/>
          <a:ln>
            <a:noFill/>
          </a:ln>
        </p:spPr>
      </p:pic>
      <p:pic>
        <p:nvPicPr>
          <p:cNvPr id="101" name="Google Shape;101;p13"/>
          <p:cNvPicPr preferRelativeResize="0"/>
          <p:nvPr/>
        </p:nvPicPr>
        <p:blipFill rotWithShape="1">
          <a:blip r:embed="rId4">
            <a:alphaModFix/>
          </a:blip>
          <a:srcRect b="0" l="0" r="0" t="0"/>
          <a:stretch/>
        </p:blipFill>
        <p:spPr>
          <a:xfrm>
            <a:off x="3658562" y="4909658"/>
            <a:ext cx="29880" cy="65880"/>
          </a:xfrm>
          <a:prstGeom prst="rect">
            <a:avLst/>
          </a:prstGeom>
          <a:noFill/>
          <a:ln>
            <a:noFill/>
          </a:ln>
        </p:spPr>
      </p:pic>
      <p:pic>
        <p:nvPicPr>
          <p:cNvPr id="102" name="Google Shape;102;p13"/>
          <p:cNvPicPr preferRelativeResize="0"/>
          <p:nvPr/>
        </p:nvPicPr>
        <p:blipFill rotWithShape="1">
          <a:blip r:embed="rId5">
            <a:alphaModFix/>
          </a:blip>
          <a:srcRect b="0" l="0" r="0" t="0"/>
          <a:stretch/>
        </p:blipFill>
        <p:spPr>
          <a:xfrm>
            <a:off x="3670082" y="4643978"/>
            <a:ext cx="126000" cy="756720"/>
          </a:xfrm>
          <a:prstGeom prst="rect">
            <a:avLst/>
          </a:prstGeom>
          <a:noFill/>
          <a:ln>
            <a:noFill/>
          </a:ln>
        </p:spPr>
      </p:pic>
      <p:pic>
        <p:nvPicPr>
          <p:cNvPr id="103" name="Google Shape;103;p13"/>
          <p:cNvPicPr preferRelativeResize="0"/>
          <p:nvPr/>
        </p:nvPicPr>
        <p:blipFill rotWithShape="1">
          <a:blip r:embed="rId6">
            <a:alphaModFix/>
          </a:blip>
          <a:srcRect b="0" l="0" r="0" t="0"/>
          <a:stretch/>
        </p:blipFill>
        <p:spPr>
          <a:xfrm>
            <a:off x="3671882" y="4652258"/>
            <a:ext cx="126000" cy="756000"/>
          </a:xfrm>
          <a:prstGeom prst="rect">
            <a:avLst/>
          </a:prstGeom>
          <a:noFill/>
          <a:ln>
            <a:noFill/>
          </a:ln>
        </p:spPr>
      </p:pic>
      <p:pic>
        <p:nvPicPr>
          <p:cNvPr id="104" name="Google Shape;104;p13"/>
          <p:cNvPicPr preferRelativeResize="0"/>
          <p:nvPr/>
        </p:nvPicPr>
        <p:blipFill rotWithShape="1">
          <a:blip r:embed="rId7">
            <a:alphaModFix/>
          </a:blip>
          <a:srcRect b="0" l="0" r="0" t="0"/>
          <a:stretch/>
        </p:blipFill>
        <p:spPr>
          <a:xfrm>
            <a:off x="1566333" y="2144068"/>
            <a:ext cx="8827422" cy="4652520"/>
          </a:xfrm>
          <a:prstGeom prst="rect">
            <a:avLst/>
          </a:prstGeom>
          <a:noFill/>
          <a:ln>
            <a:noFill/>
          </a:ln>
        </p:spPr>
      </p:pic>
      <p:sp>
        <p:nvSpPr>
          <p:cNvPr id="105" name="Google Shape;105;p13"/>
          <p:cNvSpPr txBox="1"/>
          <p:nvPr/>
        </p:nvSpPr>
        <p:spPr>
          <a:xfrm>
            <a:off x="10125821" y="4360537"/>
            <a:ext cx="1951892" cy="769441"/>
          </a:xfrm>
          <a:prstGeom prst="rect">
            <a:avLst/>
          </a:prstGeom>
          <a:solidFill>
            <a:srgbClr val="5B829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NZ" sz="2800" u="none" cap="none" strike="noStrike">
                <a:solidFill>
                  <a:schemeClr val="lt1"/>
                </a:solidFill>
                <a:latin typeface="Calibri"/>
                <a:ea typeface="Calibri"/>
                <a:cs typeface="Calibri"/>
                <a:sym typeface="Calibri"/>
              </a:rPr>
              <a:t>Tonga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NZ" sz="1600" u="none" cap="none" strike="noStrike">
                <a:solidFill>
                  <a:schemeClr val="lt1"/>
                </a:solidFill>
                <a:latin typeface="Calibri"/>
                <a:ea typeface="Calibri"/>
                <a:cs typeface="Calibri"/>
                <a:sym typeface="Calibri"/>
              </a:rPr>
              <a:t>Joined: January 2024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4"/>
          <p:cNvSpPr/>
          <p:nvPr/>
        </p:nvSpPr>
        <p:spPr>
          <a:xfrm>
            <a:off x="369672" y="2507674"/>
            <a:ext cx="11657388" cy="4231192"/>
          </a:xfrm>
          <a:prstGeom prst="rect">
            <a:avLst/>
          </a:prstGeom>
          <a:solidFill>
            <a:srgbClr val="C7DB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4"/>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GRA Partners</a:t>
            </a:r>
            <a:endParaRPr/>
          </a:p>
        </p:txBody>
      </p:sp>
      <p:sp>
        <p:nvSpPr>
          <p:cNvPr id="113" name="Google Shape;113;p14"/>
          <p:cNvSpPr txBox="1"/>
          <p:nvPr/>
        </p:nvSpPr>
        <p:spPr>
          <a:xfrm>
            <a:off x="4171845" y="2610669"/>
            <a:ext cx="384831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NZ" sz="2800" u="none" cap="none" strike="noStrike">
                <a:solidFill>
                  <a:srgbClr val="5B8293"/>
                </a:solidFill>
                <a:latin typeface="Calibri"/>
                <a:ea typeface="Calibri"/>
                <a:cs typeface="Calibri"/>
                <a:sym typeface="Calibri"/>
              </a:rPr>
              <a:t>In Discussion</a:t>
            </a:r>
            <a:endParaRPr b="0" i="0" sz="1400" u="none" cap="none" strike="noStrike">
              <a:solidFill>
                <a:srgbClr val="000000"/>
              </a:solidFill>
              <a:latin typeface="Arial"/>
              <a:ea typeface="Arial"/>
              <a:cs typeface="Arial"/>
              <a:sym typeface="Arial"/>
            </a:endParaRPr>
          </a:p>
        </p:txBody>
      </p:sp>
      <p:pic>
        <p:nvPicPr>
          <p:cNvPr id="114" name="Google Shape;114;p14"/>
          <p:cNvPicPr preferRelativeResize="0"/>
          <p:nvPr/>
        </p:nvPicPr>
        <p:blipFill rotWithShape="1">
          <a:blip r:embed="rId3">
            <a:alphaModFix/>
          </a:blip>
          <a:srcRect b="0" l="0" r="0" t="0"/>
          <a:stretch/>
        </p:blipFill>
        <p:spPr>
          <a:xfrm>
            <a:off x="8829393" y="3921118"/>
            <a:ext cx="2520000" cy="1109589"/>
          </a:xfrm>
          <a:prstGeom prst="rect">
            <a:avLst/>
          </a:prstGeom>
          <a:noFill/>
          <a:ln>
            <a:noFill/>
          </a:ln>
        </p:spPr>
      </p:pic>
      <p:sp>
        <p:nvSpPr>
          <p:cNvPr id="115" name="Google Shape;115;p14"/>
          <p:cNvSpPr txBox="1"/>
          <p:nvPr/>
        </p:nvSpPr>
        <p:spPr>
          <a:xfrm>
            <a:off x="8484470" y="5228756"/>
            <a:ext cx="3440675" cy="3231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NZ" sz="1500" u="none" cap="none" strike="noStrike">
                <a:solidFill>
                  <a:schemeClr val="dk1"/>
                </a:solidFill>
                <a:latin typeface="Calibri"/>
                <a:ea typeface="Calibri"/>
                <a:cs typeface="Calibri"/>
                <a:sym typeface="Calibri"/>
              </a:rPr>
              <a:t>Pacific Regional Environment Programme</a:t>
            </a:r>
            <a:endParaRPr b="0" i="0" sz="1400" u="none" cap="none" strike="noStrike">
              <a:solidFill>
                <a:srgbClr val="000000"/>
              </a:solidFill>
              <a:latin typeface="Arial"/>
              <a:ea typeface="Arial"/>
              <a:cs typeface="Arial"/>
              <a:sym typeface="Arial"/>
            </a:endParaRPr>
          </a:p>
        </p:txBody>
      </p:sp>
      <p:pic>
        <p:nvPicPr>
          <p:cNvPr descr="A green and black text&#10;&#10;Description automatically generated" id="116" name="Google Shape;116;p14"/>
          <p:cNvPicPr preferRelativeResize="0"/>
          <p:nvPr/>
        </p:nvPicPr>
        <p:blipFill rotWithShape="1">
          <a:blip r:embed="rId4">
            <a:alphaModFix/>
          </a:blip>
          <a:srcRect b="0" l="0" r="0" t="0"/>
          <a:stretch/>
        </p:blipFill>
        <p:spPr>
          <a:xfrm>
            <a:off x="4764335" y="4089810"/>
            <a:ext cx="3107222" cy="761372"/>
          </a:xfrm>
          <a:prstGeom prst="rect">
            <a:avLst/>
          </a:prstGeom>
          <a:noFill/>
          <a:ln>
            <a:noFill/>
          </a:ln>
        </p:spPr>
      </p:pic>
      <p:sp>
        <p:nvSpPr>
          <p:cNvPr id="117" name="Google Shape;117;p14"/>
          <p:cNvSpPr txBox="1"/>
          <p:nvPr/>
        </p:nvSpPr>
        <p:spPr>
          <a:xfrm>
            <a:off x="4256039" y="5228756"/>
            <a:ext cx="4123814" cy="5539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NZ" sz="1500" u="none" cap="none" strike="noStrike">
                <a:solidFill>
                  <a:schemeClr val="dk1"/>
                </a:solidFill>
                <a:latin typeface="Calibri"/>
                <a:ea typeface="Calibri"/>
                <a:cs typeface="Calibri"/>
                <a:sym typeface="Calibri"/>
              </a:rPr>
              <a:t>Southeast Asian Regional Center for Graduate Study and Research in Agriculture</a:t>
            </a:r>
            <a:endParaRPr b="0" i="0" sz="1400" u="none" cap="none" strike="noStrike">
              <a:solidFill>
                <a:srgbClr val="000000"/>
              </a:solidFill>
              <a:latin typeface="Arial"/>
              <a:ea typeface="Arial"/>
              <a:cs typeface="Arial"/>
              <a:sym typeface="Arial"/>
            </a:endParaRPr>
          </a:p>
        </p:txBody>
      </p:sp>
      <p:sp>
        <p:nvSpPr>
          <p:cNvPr id="118" name="Google Shape;118;p14"/>
          <p:cNvSpPr txBox="1"/>
          <p:nvPr/>
        </p:nvSpPr>
        <p:spPr>
          <a:xfrm>
            <a:off x="492754" y="5228756"/>
            <a:ext cx="3679091" cy="55395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NZ" sz="1500" u="none" cap="none" strike="noStrike">
                <a:solidFill>
                  <a:schemeClr val="dk1"/>
                </a:solidFill>
                <a:latin typeface="Calibri"/>
                <a:ea typeface="Calibri"/>
                <a:cs typeface="Calibri"/>
                <a:sym typeface="Calibri"/>
              </a:rPr>
              <a:t>Programa Cooperativo para el Desarrollo Tecnológico Agroalimentario y AgroIndustrial</a:t>
            </a:r>
            <a:endParaRPr b="0" i="0" sz="1400" u="none" cap="none" strike="noStrike">
              <a:solidFill>
                <a:srgbClr val="000000"/>
              </a:solidFill>
              <a:latin typeface="Arial"/>
              <a:ea typeface="Arial"/>
              <a:cs typeface="Arial"/>
              <a:sym typeface="Arial"/>
            </a:endParaRPr>
          </a:p>
        </p:txBody>
      </p:sp>
      <p:pic>
        <p:nvPicPr>
          <p:cNvPr descr="A blue and green logo&#10;&#10;Description automatically generated" id="119" name="Google Shape;119;p14"/>
          <p:cNvPicPr preferRelativeResize="0"/>
          <p:nvPr/>
        </p:nvPicPr>
        <p:blipFill rotWithShape="1">
          <a:blip r:embed="rId5">
            <a:alphaModFix/>
          </a:blip>
          <a:srcRect b="0" l="0" r="0" t="0"/>
          <a:stretch/>
        </p:blipFill>
        <p:spPr>
          <a:xfrm>
            <a:off x="962651" y="4056532"/>
            <a:ext cx="2986759" cy="113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5"/>
          <p:cNvSpPr/>
          <p:nvPr/>
        </p:nvSpPr>
        <p:spPr>
          <a:xfrm>
            <a:off x="6188887" y="1878593"/>
            <a:ext cx="4216287" cy="4787155"/>
          </a:xfrm>
          <a:prstGeom prst="rect">
            <a:avLst/>
          </a:prstGeom>
          <a:solidFill>
            <a:srgbClr val="C7DB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6" name="Google Shape;126;p15"/>
          <p:cNvSpPr/>
          <p:nvPr/>
        </p:nvSpPr>
        <p:spPr>
          <a:xfrm>
            <a:off x="1774817" y="1878594"/>
            <a:ext cx="4216287" cy="4787155"/>
          </a:xfrm>
          <a:prstGeom prst="rect">
            <a:avLst/>
          </a:prstGeom>
          <a:solidFill>
            <a:srgbClr val="C7DB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 name="Google Shape;127;p15"/>
          <p:cNvSpPr/>
          <p:nvPr/>
        </p:nvSpPr>
        <p:spPr>
          <a:xfrm>
            <a:off x="10623108" y="3811309"/>
            <a:ext cx="1515281" cy="1714942"/>
          </a:xfrm>
          <a:prstGeom prst="foldedCorner">
            <a:avLst>
              <a:gd fmla="val 2327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28" name="Google Shape;128;p15"/>
          <p:cNvSpPr/>
          <p:nvPr/>
        </p:nvSpPr>
        <p:spPr>
          <a:xfrm>
            <a:off x="36744" y="3811309"/>
            <a:ext cx="1515281" cy="1714942"/>
          </a:xfrm>
          <a:prstGeom prst="foldedCorner">
            <a:avLst>
              <a:gd fmla="val 2327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29" name="Google Shape;129;p15"/>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GRA Publications</a:t>
            </a:r>
            <a:endParaRPr/>
          </a:p>
        </p:txBody>
      </p:sp>
      <p:sp>
        <p:nvSpPr>
          <p:cNvPr id="130" name="Google Shape;130;p15"/>
          <p:cNvSpPr txBox="1"/>
          <p:nvPr/>
        </p:nvSpPr>
        <p:spPr>
          <a:xfrm>
            <a:off x="5897362" y="4936070"/>
            <a:ext cx="453124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NZ" sz="1800" u="none" cap="none" strike="noStrike">
                <a:solidFill>
                  <a:schemeClr val="dk1"/>
                </a:solidFill>
                <a:latin typeface="Arial"/>
                <a:ea typeface="Arial"/>
                <a:cs typeface="Arial"/>
                <a:sym typeface="Arial"/>
              </a:rPr>
              <a:t>Research Stocktake</a:t>
            </a:r>
            <a:endParaRPr b="0" i="0" sz="1800" u="none" cap="none" strike="noStrike">
              <a:solidFill>
                <a:schemeClr val="dk1"/>
              </a:solidFill>
              <a:latin typeface="Arial"/>
              <a:ea typeface="Arial"/>
              <a:cs typeface="Arial"/>
              <a:sym typeface="Arial"/>
            </a:endParaRPr>
          </a:p>
        </p:txBody>
      </p:sp>
      <p:pic>
        <p:nvPicPr>
          <p:cNvPr id="131" name="Google Shape;131;p15"/>
          <p:cNvPicPr preferRelativeResize="0"/>
          <p:nvPr/>
        </p:nvPicPr>
        <p:blipFill rotWithShape="1">
          <a:blip r:embed="rId3">
            <a:alphaModFix/>
          </a:blip>
          <a:srcRect b="0" l="0" r="0" t="0"/>
          <a:stretch/>
        </p:blipFill>
        <p:spPr>
          <a:xfrm>
            <a:off x="7108774" y="1971281"/>
            <a:ext cx="2064994" cy="2915438"/>
          </a:xfrm>
          <a:prstGeom prst="rect">
            <a:avLst/>
          </a:prstGeom>
          <a:noFill/>
          <a:ln>
            <a:noFill/>
          </a:ln>
        </p:spPr>
      </p:pic>
      <p:pic>
        <p:nvPicPr>
          <p:cNvPr id="132" name="Google Shape;132;p15"/>
          <p:cNvPicPr preferRelativeResize="0"/>
          <p:nvPr/>
        </p:nvPicPr>
        <p:blipFill rotWithShape="1">
          <a:blip r:embed="rId4">
            <a:alphaModFix/>
          </a:blip>
          <a:srcRect b="0" l="0" r="0" t="0"/>
          <a:stretch/>
        </p:blipFill>
        <p:spPr>
          <a:xfrm>
            <a:off x="2892488" y="1989233"/>
            <a:ext cx="2015158" cy="2897486"/>
          </a:xfrm>
          <a:prstGeom prst="rect">
            <a:avLst/>
          </a:prstGeom>
          <a:noFill/>
          <a:ln>
            <a:noFill/>
          </a:ln>
        </p:spPr>
      </p:pic>
      <p:sp>
        <p:nvSpPr>
          <p:cNvPr id="133" name="Google Shape;133;p15"/>
          <p:cNvSpPr txBox="1"/>
          <p:nvPr/>
        </p:nvSpPr>
        <p:spPr>
          <a:xfrm>
            <a:off x="1623844" y="4942290"/>
            <a:ext cx="4531240"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NZ" sz="1800" u="none" cap="none" strike="noStrike">
                <a:solidFill>
                  <a:schemeClr val="dk1"/>
                </a:solidFill>
                <a:latin typeface="Arial"/>
                <a:ea typeface="Arial"/>
                <a:cs typeface="Arial"/>
                <a:sym typeface="Arial"/>
              </a:rPr>
              <a:t>Annual Report</a:t>
            </a:r>
            <a:endParaRPr b="0" i="0" sz="1800" u="none" cap="none" strike="noStrike">
              <a:solidFill>
                <a:schemeClr val="dk1"/>
              </a:solidFill>
              <a:latin typeface="Arial"/>
              <a:ea typeface="Arial"/>
              <a:cs typeface="Arial"/>
              <a:sym typeface="Arial"/>
            </a:endParaRPr>
          </a:p>
        </p:txBody>
      </p:sp>
      <p:sp>
        <p:nvSpPr>
          <p:cNvPr id="134" name="Google Shape;134;p15"/>
          <p:cNvSpPr txBox="1"/>
          <p:nvPr/>
        </p:nvSpPr>
        <p:spPr>
          <a:xfrm>
            <a:off x="2125872" y="5305125"/>
            <a:ext cx="369600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NZ" sz="1400" u="none" cap="none" strike="noStrike">
                <a:solidFill>
                  <a:srgbClr val="000000"/>
                </a:solidFill>
                <a:latin typeface="Arial"/>
                <a:ea typeface="Arial"/>
                <a:cs typeface="Arial"/>
                <a:sym typeface="Arial"/>
              </a:rPr>
              <a:t>Inaugural annual report of the GRA with highlights &amp; updates from:</a:t>
            </a:r>
            <a:endParaRPr/>
          </a:p>
          <a:p>
            <a:pPr indent="-285750" lvl="2" marL="285750" marR="0" rtl="0" algn="l">
              <a:lnSpc>
                <a:spcPct val="100000"/>
              </a:lnSpc>
              <a:spcBef>
                <a:spcPts val="0"/>
              </a:spcBef>
              <a:spcAft>
                <a:spcPts val="0"/>
              </a:spcAft>
              <a:buClr>
                <a:srgbClr val="000000"/>
              </a:buClr>
              <a:buSzPts val="1400"/>
              <a:buFont typeface="Noto Sans Symbols"/>
              <a:buChar char="❑"/>
            </a:pPr>
            <a:r>
              <a:rPr b="0" i="0" lang="en-NZ" sz="1400" u="none" cap="none" strike="noStrike">
                <a:solidFill>
                  <a:srgbClr val="000000"/>
                </a:solidFill>
                <a:latin typeface="Arial"/>
                <a:ea typeface="Arial"/>
                <a:cs typeface="Arial"/>
                <a:sym typeface="Arial"/>
              </a:rPr>
              <a:t>Research Groups</a:t>
            </a:r>
            <a:endParaRPr/>
          </a:p>
          <a:p>
            <a:pPr indent="-285750" lvl="3" marL="285750" marR="0" rtl="0" algn="l">
              <a:lnSpc>
                <a:spcPct val="100000"/>
              </a:lnSpc>
              <a:spcBef>
                <a:spcPts val="0"/>
              </a:spcBef>
              <a:spcAft>
                <a:spcPts val="0"/>
              </a:spcAft>
              <a:buClr>
                <a:srgbClr val="000000"/>
              </a:buClr>
              <a:buSzPts val="1400"/>
              <a:buFont typeface="Noto Sans Symbols"/>
              <a:buChar char="❑"/>
            </a:pPr>
            <a:r>
              <a:rPr b="0" i="0" lang="en-NZ" sz="1400" u="none" cap="none" strike="noStrike">
                <a:solidFill>
                  <a:srgbClr val="000000"/>
                </a:solidFill>
                <a:latin typeface="Arial"/>
                <a:ea typeface="Arial"/>
                <a:cs typeface="Arial"/>
                <a:sym typeface="Arial"/>
              </a:rPr>
              <a:t>Flagship Projects</a:t>
            </a:r>
            <a:endParaRPr/>
          </a:p>
          <a:p>
            <a:pPr indent="-285750" lvl="3" marL="285750" marR="0" rtl="0" algn="l">
              <a:lnSpc>
                <a:spcPct val="100000"/>
              </a:lnSpc>
              <a:spcBef>
                <a:spcPts val="0"/>
              </a:spcBef>
              <a:spcAft>
                <a:spcPts val="0"/>
              </a:spcAft>
              <a:buClr>
                <a:srgbClr val="000000"/>
              </a:buClr>
              <a:buSzPts val="1400"/>
              <a:buFont typeface="Noto Sans Symbols"/>
              <a:buChar char="❑"/>
            </a:pPr>
            <a:r>
              <a:rPr b="0" i="0" lang="en-NZ" sz="1400" u="none" cap="none" strike="noStrike">
                <a:solidFill>
                  <a:srgbClr val="000000"/>
                </a:solidFill>
                <a:latin typeface="Arial"/>
                <a:ea typeface="Arial"/>
                <a:cs typeface="Arial"/>
                <a:sym typeface="Arial"/>
              </a:rPr>
              <a:t>Capability building programmes</a:t>
            </a:r>
            <a:endParaRPr/>
          </a:p>
          <a:p>
            <a:pPr indent="-285750" lvl="3" marL="285750" marR="0" rtl="0" algn="l">
              <a:lnSpc>
                <a:spcPct val="100000"/>
              </a:lnSpc>
              <a:spcBef>
                <a:spcPts val="0"/>
              </a:spcBef>
              <a:spcAft>
                <a:spcPts val="0"/>
              </a:spcAft>
              <a:buClr>
                <a:srgbClr val="000000"/>
              </a:buClr>
              <a:buSzPts val="1400"/>
              <a:buFont typeface="Noto Sans Symbols"/>
              <a:buChar char="❑"/>
            </a:pPr>
            <a:r>
              <a:rPr b="0" i="0" lang="en-NZ" sz="1400" u="none" cap="none" strike="noStrike">
                <a:solidFill>
                  <a:srgbClr val="000000"/>
                </a:solidFill>
                <a:latin typeface="Arial"/>
                <a:ea typeface="Arial"/>
                <a:cs typeface="Arial"/>
                <a:sym typeface="Arial"/>
              </a:rPr>
              <a:t>Publications</a:t>
            </a:r>
            <a:endParaRPr/>
          </a:p>
        </p:txBody>
      </p:sp>
      <p:sp>
        <p:nvSpPr>
          <p:cNvPr id="135" name="Google Shape;135;p15"/>
          <p:cNvSpPr txBox="1"/>
          <p:nvPr/>
        </p:nvSpPr>
        <p:spPr>
          <a:xfrm>
            <a:off x="6322773" y="5443934"/>
            <a:ext cx="4009325"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NZ" sz="1400" u="none" cap="none" strike="noStrike">
                <a:solidFill>
                  <a:srgbClr val="000000"/>
                </a:solidFill>
                <a:latin typeface="Arial"/>
                <a:ea typeface="Arial"/>
                <a:cs typeface="Arial"/>
                <a:sym typeface="Arial"/>
              </a:rPr>
              <a:t>Highlighting:</a:t>
            </a:r>
            <a:endParaRPr/>
          </a:p>
          <a:p>
            <a:pPr indent="-285750" lvl="0" marL="285750" marR="0" rtl="0" algn="l">
              <a:lnSpc>
                <a:spcPct val="100000"/>
              </a:lnSpc>
              <a:spcBef>
                <a:spcPts val="0"/>
              </a:spcBef>
              <a:spcAft>
                <a:spcPts val="0"/>
              </a:spcAft>
              <a:buClr>
                <a:srgbClr val="000000"/>
              </a:buClr>
              <a:buSzPts val="1400"/>
              <a:buFont typeface="Noto Sans Symbols"/>
              <a:buChar char="❑"/>
            </a:pPr>
            <a:r>
              <a:rPr b="0" i="0" lang="en-NZ" sz="1400" u="none" cap="none" strike="noStrike">
                <a:solidFill>
                  <a:srgbClr val="000000"/>
                </a:solidFill>
                <a:latin typeface="Arial"/>
                <a:ea typeface="Arial"/>
                <a:cs typeface="Arial"/>
                <a:sym typeface="Arial"/>
              </a:rPr>
              <a:t>Research projects</a:t>
            </a:r>
            <a:endParaRPr/>
          </a:p>
          <a:p>
            <a:pPr indent="-285750" lvl="3" marL="285750" marR="0" rtl="0" algn="l">
              <a:lnSpc>
                <a:spcPct val="100000"/>
              </a:lnSpc>
              <a:spcBef>
                <a:spcPts val="0"/>
              </a:spcBef>
              <a:spcAft>
                <a:spcPts val="0"/>
              </a:spcAft>
              <a:buClr>
                <a:srgbClr val="000000"/>
              </a:buClr>
              <a:buSzPts val="1400"/>
              <a:buFont typeface="Noto Sans Symbols"/>
              <a:buChar char="❑"/>
            </a:pPr>
            <a:r>
              <a:rPr b="0" i="0" lang="en-NZ" sz="1400" u="none" cap="none" strike="noStrike">
                <a:solidFill>
                  <a:srgbClr val="000000"/>
                </a:solidFill>
                <a:latin typeface="Arial"/>
                <a:ea typeface="Arial"/>
                <a:cs typeface="Arial"/>
                <a:sym typeface="Arial"/>
              </a:rPr>
              <a:t>Publications</a:t>
            </a:r>
            <a:endParaRPr/>
          </a:p>
          <a:p>
            <a:pPr indent="-285750" lvl="3" marL="285750" marR="0" rtl="0" algn="l">
              <a:lnSpc>
                <a:spcPct val="100000"/>
              </a:lnSpc>
              <a:spcBef>
                <a:spcPts val="0"/>
              </a:spcBef>
              <a:spcAft>
                <a:spcPts val="0"/>
              </a:spcAft>
              <a:buClr>
                <a:srgbClr val="000000"/>
              </a:buClr>
              <a:buSzPts val="1400"/>
              <a:buFont typeface="Noto Sans Symbols"/>
              <a:buChar char="❑"/>
            </a:pPr>
            <a:r>
              <a:rPr b="0" i="0" lang="en-NZ" sz="1400" u="none" cap="none" strike="noStrike">
                <a:solidFill>
                  <a:srgbClr val="000000"/>
                </a:solidFill>
                <a:latin typeface="Arial"/>
                <a:ea typeface="Arial"/>
                <a:cs typeface="Arial"/>
                <a:sym typeface="Arial"/>
              </a:rPr>
              <a:t>Events</a:t>
            </a:r>
            <a:endParaRPr/>
          </a:p>
          <a:p>
            <a:pPr indent="0" lvl="3" marL="0" marR="0" rtl="0" algn="l">
              <a:lnSpc>
                <a:spcPct val="100000"/>
              </a:lnSpc>
              <a:spcBef>
                <a:spcPts val="0"/>
              </a:spcBef>
              <a:spcAft>
                <a:spcPts val="0"/>
              </a:spcAft>
              <a:buNone/>
            </a:pPr>
            <a:r>
              <a:rPr b="0" i="0" lang="en-NZ" sz="1400" u="none" cap="none" strike="noStrike">
                <a:solidFill>
                  <a:srgbClr val="000000"/>
                </a:solidFill>
                <a:latin typeface="Arial"/>
                <a:ea typeface="Arial"/>
                <a:cs typeface="Arial"/>
                <a:sym typeface="Arial"/>
              </a:rPr>
              <a:t>Over the past 12 years.</a:t>
            </a:r>
            <a:endParaRPr/>
          </a:p>
        </p:txBody>
      </p:sp>
      <p:pic>
        <p:nvPicPr>
          <p:cNvPr id="136" name="Google Shape;136;p15"/>
          <p:cNvPicPr preferRelativeResize="0"/>
          <p:nvPr/>
        </p:nvPicPr>
        <p:blipFill rotWithShape="1">
          <a:blip r:embed="rId5">
            <a:alphaModFix/>
          </a:blip>
          <a:srcRect b="0" l="0" r="0" t="0"/>
          <a:stretch/>
        </p:blipFill>
        <p:spPr>
          <a:xfrm>
            <a:off x="10779993" y="3868697"/>
            <a:ext cx="1201510" cy="1201510"/>
          </a:xfrm>
          <a:prstGeom prst="rect">
            <a:avLst/>
          </a:prstGeom>
          <a:noFill/>
          <a:ln>
            <a:noFill/>
          </a:ln>
        </p:spPr>
      </p:pic>
      <p:pic>
        <p:nvPicPr>
          <p:cNvPr id="137" name="Google Shape;137;p15"/>
          <p:cNvPicPr preferRelativeResize="0"/>
          <p:nvPr/>
        </p:nvPicPr>
        <p:blipFill rotWithShape="1">
          <a:blip r:embed="rId6">
            <a:alphaModFix/>
          </a:blip>
          <a:srcRect b="0" l="0" r="0" t="0"/>
          <a:stretch/>
        </p:blipFill>
        <p:spPr>
          <a:xfrm>
            <a:off x="189081" y="3863076"/>
            <a:ext cx="1201510" cy="1201510"/>
          </a:xfrm>
          <a:prstGeom prst="rect">
            <a:avLst/>
          </a:prstGeom>
          <a:noFill/>
          <a:ln>
            <a:noFill/>
          </a:ln>
        </p:spPr>
      </p:pic>
      <p:sp>
        <p:nvSpPr>
          <p:cNvPr id="138" name="Google Shape;138;p15"/>
          <p:cNvSpPr txBox="1"/>
          <p:nvPr/>
        </p:nvSpPr>
        <p:spPr>
          <a:xfrm>
            <a:off x="64618" y="5064586"/>
            <a:ext cx="131913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NZ" sz="800" u="none" cap="none" strike="noStrike">
                <a:solidFill>
                  <a:schemeClr val="accent1"/>
                </a:solidFill>
                <a:latin typeface="Arial"/>
                <a:ea typeface="Arial"/>
                <a:cs typeface="Arial"/>
                <a:sym typeface="Arial"/>
              </a:rPr>
              <a:t>To read the report, scan the QR code above or click </a:t>
            </a:r>
            <a:r>
              <a:rPr b="0" i="0" lang="en-NZ" sz="800" u="sng" cap="none" strike="noStrike">
                <a:solidFill>
                  <a:schemeClr val="hlink"/>
                </a:solidFill>
                <a:latin typeface="Arial"/>
                <a:ea typeface="Arial"/>
                <a:cs typeface="Arial"/>
                <a:sym typeface="Arial"/>
                <a:hlinkClick r:id="rId7"/>
              </a:rPr>
              <a:t>here</a:t>
            </a:r>
            <a:r>
              <a:rPr b="0" i="0" lang="en-NZ" sz="800" u="none" cap="none" strike="noStrike">
                <a:solidFill>
                  <a:schemeClr val="accent1"/>
                </a:solidFill>
                <a:latin typeface="Arial"/>
                <a:ea typeface="Arial"/>
                <a:cs typeface="Arial"/>
                <a:sym typeface="Arial"/>
              </a:rPr>
              <a:t>.</a:t>
            </a:r>
            <a:endParaRPr/>
          </a:p>
        </p:txBody>
      </p:sp>
      <p:sp>
        <p:nvSpPr>
          <p:cNvPr id="139" name="Google Shape;139;p15"/>
          <p:cNvSpPr txBox="1"/>
          <p:nvPr/>
        </p:nvSpPr>
        <p:spPr>
          <a:xfrm>
            <a:off x="10662367" y="5048599"/>
            <a:ext cx="131913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NZ" sz="800" u="none" cap="none" strike="noStrike">
                <a:solidFill>
                  <a:schemeClr val="accent1"/>
                </a:solidFill>
                <a:latin typeface="Arial"/>
                <a:ea typeface="Arial"/>
                <a:cs typeface="Arial"/>
                <a:sym typeface="Arial"/>
              </a:rPr>
              <a:t>To read the report, scan the QR code above or click </a:t>
            </a:r>
            <a:r>
              <a:rPr b="0" i="0" lang="en-NZ" sz="800" u="sng" cap="none" strike="noStrike">
                <a:solidFill>
                  <a:schemeClr val="hlink"/>
                </a:solidFill>
                <a:latin typeface="Arial"/>
                <a:ea typeface="Arial"/>
                <a:cs typeface="Arial"/>
                <a:sym typeface="Arial"/>
                <a:hlinkClick r:id="rId8"/>
              </a:rPr>
              <a:t>here</a:t>
            </a:r>
            <a:r>
              <a:rPr b="0" i="0" lang="en-NZ" sz="800" u="none" cap="none" strike="noStrike">
                <a:solidFill>
                  <a:schemeClr val="accent1"/>
                </a:solidFill>
                <a:latin typeface="Arial"/>
                <a:ea typeface="Arial"/>
                <a:cs typeface="Arial"/>
                <a:sym typeface="Aria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A logo for a global research development program&#10;&#10;Description automatically generated" id="145" name="Google Shape;145;p16"/>
          <p:cNvPicPr preferRelativeResize="0"/>
          <p:nvPr/>
        </p:nvPicPr>
        <p:blipFill rotWithShape="1">
          <a:blip r:embed="rId3">
            <a:alphaModFix/>
          </a:blip>
          <a:srcRect b="0" l="0" r="0" t="0"/>
          <a:stretch/>
        </p:blipFill>
        <p:spPr>
          <a:xfrm>
            <a:off x="10058310" y="4991022"/>
            <a:ext cx="2133690" cy="1866978"/>
          </a:xfrm>
          <a:prstGeom prst="rect">
            <a:avLst/>
          </a:prstGeom>
          <a:noFill/>
          <a:ln>
            <a:noFill/>
          </a:ln>
        </p:spPr>
      </p:pic>
      <p:sp>
        <p:nvSpPr>
          <p:cNvPr id="146" name="Google Shape;146;p16"/>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GRA Scholarships</a:t>
            </a:r>
            <a:endParaRPr/>
          </a:p>
        </p:txBody>
      </p:sp>
      <p:sp>
        <p:nvSpPr>
          <p:cNvPr id="147" name="Google Shape;147;p16"/>
          <p:cNvSpPr txBox="1"/>
          <p:nvPr/>
        </p:nvSpPr>
        <p:spPr>
          <a:xfrm>
            <a:off x="1301783" y="3435218"/>
            <a:ext cx="9588433" cy="3477835"/>
          </a:xfrm>
          <a:prstGeom prst="rect">
            <a:avLst/>
          </a:prstGeom>
          <a:noFill/>
          <a:ln>
            <a:noFill/>
          </a:ln>
        </p:spPr>
        <p:txBody>
          <a:bodyPr anchorCtr="0" anchor="t" bIns="45700" lIns="91425" spcFirstLastPara="1" rIns="91425" wrap="square" tIns="45700">
            <a:spAutoFit/>
          </a:bodyPr>
          <a:lstStyle/>
          <a:p>
            <a:pPr indent="-158750" lvl="0" marL="285750" marR="0" rtl="0" algn="l">
              <a:lnSpc>
                <a:spcPct val="100000"/>
              </a:lnSpc>
              <a:spcBef>
                <a:spcPts val="0"/>
              </a:spcBef>
              <a:spcAft>
                <a:spcPts val="0"/>
              </a:spcAft>
              <a:buClr>
                <a:schemeClr val="dk1"/>
              </a:buClr>
              <a:buSzPts val="2000"/>
              <a:buFont typeface="Arial"/>
              <a:buNone/>
            </a:pPr>
            <a:r>
              <a:rPr b="0" i="0" lang="en-NZ" sz="2000" u="none" cap="none" strike="noStrike">
                <a:solidFill>
                  <a:schemeClr val="dk1"/>
                </a:solidFill>
                <a:latin typeface="Arial"/>
                <a:ea typeface="Arial"/>
                <a:cs typeface="Arial"/>
                <a:sym typeface="Arial"/>
              </a:rPr>
              <a:t>A joint initiative of the </a:t>
            </a:r>
            <a:r>
              <a:rPr b="1" i="0" lang="en-NZ" sz="2000" u="none" cap="none" strike="noStrike">
                <a:solidFill>
                  <a:schemeClr val="dk1"/>
                </a:solidFill>
                <a:latin typeface="Arial"/>
                <a:ea typeface="Arial"/>
                <a:cs typeface="Arial"/>
                <a:sym typeface="Arial"/>
              </a:rPr>
              <a:t>GRA</a:t>
            </a:r>
            <a:r>
              <a:rPr b="0" i="0" lang="en-NZ" sz="2000" u="none" cap="none" strike="noStrike">
                <a:solidFill>
                  <a:schemeClr val="dk1"/>
                </a:solidFill>
                <a:latin typeface="Arial"/>
                <a:ea typeface="Arial"/>
                <a:cs typeface="Arial"/>
                <a:sym typeface="Arial"/>
              </a:rPr>
              <a:t> &amp; CGIAR’s </a:t>
            </a:r>
            <a:r>
              <a:rPr b="1" i="0" lang="en-NZ" sz="2000" u="none" cap="none" strike="noStrike">
                <a:solidFill>
                  <a:schemeClr val="dk1"/>
                </a:solidFill>
                <a:latin typeface="Arial"/>
                <a:ea typeface="Arial"/>
                <a:cs typeface="Arial"/>
                <a:sym typeface="Arial"/>
              </a:rPr>
              <a:t>Mitigate+ Initiative</a:t>
            </a:r>
            <a:r>
              <a:rPr b="0" i="0" lang="en-NZ" sz="2000" u="none" cap="none" strike="noStrike">
                <a:solidFill>
                  <a:schemeClr val="dk1"/>
                </a:solidFill>
                <a:latin typeface="Arial"/>
                <a:ea typeface="Arial"/>
                <a:cs typeface="Arial"/>
                <a:sym typeface="Arial"/>
              </a:rPr>
              <a:t>, this programme offers grants to PhD students from low- and middle-income countries to conduct applied research in agriculture greenhouse gas emission quantification and mitigation.</a:t>
            </a:r>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342900" lvl="0" marL="469900" marR="0" rtl="0" algn="l">
              <a:lnSpc>
                <a:spcPct val="100000"/>
              </a:lnSpc>
              <a:spcBef>
                <a:spcPts val="0"/>
              </a:spcBef>
              <a:spcAft>
                <a:spcPts val="0"/>
              </a:spcAft>
              <a:buClr>
                <a:schemeClr val="dk1"/>
              </a:buClr>
              <a:buSzPts val="2000"/>
              <a:buFont typeface="Noto Sans Symbols"/>
              <a:buChar char="❑"/>
            </a:pPr>
            <a:r>
              <a:rPr b="0" i="0" lang="en-NZ" sz="2000" u="none" cap="none" strike="noStrike">
                <a:solidFill>
                  <a:schemeClr val="dk1"/>
                </a:solidFill>
                <a:latin typeface="Arial"/>
                <a:ea typeface="Arial"/>
                <a:cs typeface="Arial"/>
                <a:sym typeface="Arial"/>
              </a:rPr>
              <a:t>More than 200 PhD students have received awards since 2017</a:t>
            </a:r>
            <a:endParaRPr/>
          </a:p>
          <a:p>
            <a:pPr indent="-342900" lvl="0" marL="469900" marR="0" rtl="0" algn="l">
              <a:lnSpc>
                <a:spcPct val="100000"/>
              </a:lnSpc>
              <a:spcBef>
                <a:spcPts val="0"/>
              </a:spcBef>
              <a:spcAft>
                <a:spcPts val="0"/>
              </a:spcAft>
              <a:buClr>
                <a:schemeClr val="dk1"/>
              </a:buClr>
              <a:buSzPts val="2000"/>
              <a:buFont typeface="Noto Sans Symbols"/>
              <a:buChar char="❑"/>
            </a:pPr>
            <a:r>
              <a:rPr b="0" i="0" lang="en-NZ" sz="2000" u="none" cap="none" strike="noStrike">
                <a:solidFill>
                  <a:schemeClr val="dk1"/>
                </a:solidFill>
                <a:latin typeface="Arial"/>
                <a:ea typeface="Arial"/>
                <a:cs typeface="Arial"/>
                <a:sym typeface="Arial"/>
              </a:rPr>
              <a:t>Round 6 - 39 students are at different stages of their research stays</a:t>
            </a:r>
            <a:endParaRPr/>
          </a:p>
          <a:p>
            <a:pPr indent="-342900" lvl="0" marL="469900" marR="0" rtl="0" algn="l">
              <a:lnSpc>
                <a:spcPct val="100000"/>
              </a:lnSpc>
              <a:spcBef>
                <a:spcPts val="0"/>
              </a:spcBef>
              <a:spcAft>
                <a:spcPts val="0"/>
              </a:spcAft>
              <a:buClr>
                <a:schemeClr val="dk1"/>
              </a:buClr>
              <a:buSzPts val="2000"/>
              <a:buFont typeface="Noto Sans Symbols"/>
              <a:buChar char="❑"/>
            </a:pPr>
            <a:r>
              <a:rPr b="0" i="0" lang="en-NZ" sz="2000" u="none" cap="none" strike="noStrike">
                <a:solidFill>
                  <a:schemeClr val="dk1"/>
                </a:solidFill>
                <a:latin typeface="Arial"/>
                <a:ea typeface="Arial"/>
                <a:cs typeface="Arial"/>
                <a:sym typeface="Arial"/>
              </a:rPr>
              <a:t>Round 7 - will launch in 2025</a:t>
            </a:r>
            <a:endParaRPr/>
          </a:p>
          <a:p>
            <a:pPr indent="-342900" lvl="0" marL="469900" marR="0" rtl="0" algn="l">
              <a:lnSpc>
                <a:spcPct val="100000"/>
              </a:lnSpc>
              <a:spcBef>
                <a:spcPts val="0"/>
              </a:spcBef>
              <a:spcAft>
                <a:spcPts val="0"/>
              </a:spcAft>
              <a:buClr>
                <a:schemeClr val="dk1"/>
              </a:buClr>
              <a:buSzPts val="2000"/>
              <a:buFont typeface="Noto Sans Symbols"/>
              <a:buChar char="❑"/>
            </a:pPr>
            <a:r>
              <a:rPr b="0" i="0" lang="en-NZ" sz="2000" u="none" cap="none" strike="noStrike">
                <a:solidFill>
                  <a:schemeClr val="dk1"/>
                </a:solidFill>
                <a:latin typeface="Arial"/>
                <a:ea typeface="Arial"/>
                <a:cs typeface="Arial"/>
                <a:sym typeface="Arial"/>
              </a:rPr>
              <a:t>Join the programme’s new </a:t>
            </a:r>
            <a:r>
              <a:rPr b="0" i="0" lang="en-NZ" sz="2000" u="sng" cap="none" strike="noStrike">
                <a:solidFill>
                  <a:schemeClr val="hlink"/>
                </a:solidFill>
                <a:latin typeface="Arial"/>
                <a:ea typeface="Arial"/>
                <a:cs typeface="Arial"/>
                <a:sym typeface="Arial"/>
                <a:hlinkClick r:id="rId4"/>
              </a:rPr>
              <a:t>LinkedIn page </a:t>
            </a:r>
            <a:r>
              <a:rPr b="0" i="0" lang="en-NZ" sz="2000" u="none" cap="none" strike="noStrike">
                <a:solidFill>
                  <a:schemeClr val="dk1"/>
                </a:solidFill>
                <a:latin typeface="Arial"/>
                <a:ea typeface="Arial"/>
                <a:cs typeface="Arial"/>
                <a:sym typeface="Arial"/>
              </a:rPr>
              <a:t>to learn more about the achievements of our scholars.</a:t>
            </a:r>
            <a:endParaRPr b="0" i="0" sz="2000" u="none" cap="none" strike="noStrike">
              <a:solidFill>
                <a:srgbClr val="000000"/>
              </a:solidFill>
              <a:latin typeface="Arial"/>
              <a:ea typeface="Arial"/>
              <a:cs typeface="Arial"/>
              <a:sym typeface="Arial"/>
            </a:endParaRPr>
          </a:p>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148" name="Google Shape;148;p16"/>
          <p:cNvSpPr txBox="1"/>
          <p:nvPr/>
        </p:nvSpPr>
        <p:spPr>
          <a:xfrm>
            <a:off x="3830377" y="1785064"/>
            <a:ext cx="453124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NZ" sz="3600" u="none" cap="none" strike="noStrike">
                <a:solidFill>
                  <a:schemeClr val="dk1"/>
                </a:solidFill>
                <a:latin typeface="Arial"/>
                <a:ea typeface="Arial"/>
                <a:cs typeface="Arial"/>
                <a:sym typeface="Arial"/>
              </a:rPr>
              <a:t>CLIFF-GRADS</a:t>
            </a:r>
            <a:endParaRPr b="0" i="0" sz="3600" u="none" cap="none" strike="noStrike">
              <a:solidFill>
                <a:schemeClr val="dk1"/>
              </a:solidFill>
              <a:latin typeface="Arial"/>
              <a:ea typeface="Arial"/>
              <a:cs typeface="Arial"/>
              <a:sym typeface="Arial"/>
            </a:endParaRPr>
          </a:p>
        </p:txBody>
      </p:sp>
      <p:sp>
        <p:nvSpPr>
          <p:cNvPr id="149" name="Google Shape;149;p16"/>
          <p:cNvSpPr txBox="1"/>
          <p:nvPr/>
        </p:nvSpPr>
        <p:spPr>
          <a:xfrm>
            <a:off x="2246147" y="2285594"/>
            <a:ext cx="7699701" cy="261610"/>
          </a:xfrm>
          <a:prstGeom prst="rect">
            <a:avLst/>
          </a:prstGeom>
          <a:noFill/>
          <a:ln>
            <a:noFill/>
          </a:ln>
        </p:spPr>
        <p:txBody>
          <a:bodyPr anchorCtr="0" anchor="t" bIns="45700" lIns="91425" spcFirstLastPara="1" rIns="91425" wrap="square" tIns="45700">
            <a:spAutoFit/>
          </a:bodyPr>
          <a:lstStyle/>
          <a:p>
            <a:pPr indent="-158750" lvl="0" marL="285750" marR="0" rtl="0" algn="ctr">
              <a:lnSpc>
                <a:spcPct val="100000"/>
              </a:lnSpc>
              <a:spcBef>
                <a:spcPts val="0"/>
              </a:spcBef>
              <a:spcAft>
                <a:spcPts val="0"/>
              </a:spcAft>
              <a:buClr>
                <a:schemeClr val="dk1"/>
              </a:buClr>
              <a:buSzPts val="2000"/>
              <a:buFont typeface="Arial"/>
              <a:buNone/>
            </a:pPr>
            <a:r>
              <a:rPr b="0" i="1" lang="en-NZ" sz="1100" u="none" cap="none" strike="noStrike">
                <a:solidFill>
                  <a:srgbClr val="7F7F7F"/>
                </a:solidFill>
                <a:latin typeface="Arial"/>
                <a:ea typeface="Arial"/>
                <a:cs typeface="Arial"/>
                <a:sym typeface="Arial"/>
              </a:rPr>
              <a:t>Climate, Food and Farming, Global Research Alliance Development Scholarships Programme</a:t>
            </a:r>
            <a:endParaRPr b="0" i="1" sz="1100" u="none" cap="none" strike="noStrike">
              <a:solidFill>
                <a:srgbClr val="7F7F7F"/>
              </a:solidFill>
              <a:latin typeface="Arial"/>
              <a:ea typeface="Arial"/>
              <a:cs typeface="Arial"/>
              <a:sym typeface="Arial"/>
            </a:endParaRPr>
          </a:p>
        </p:txBody>
      </p:sp>
      <p:sp>
        <p:nvSpPr>
          <p:cNvPr id="150" name="Google Shape;150;p16"/>
          <p:cNvSpPr/>
          <p:nvPr/>
        </p:nvSpPr>
        <p:spPr>
          <a:xfrm>
            <a:off x="968994" y="2716574"/>
            <a:ext cx="10254005" cy="619363"/>
          </a:xfrm>
          <a:prstGeom prst="roundRect">
            <a:avLst>
              <a:gd fmla="val 27412" name="adj"/>
            </a:avLst>
          </a:prstGeom>
          <a:solidFill>
            <a:srgbClr val="668897"/>
          </a:solidFill>
          <a:ln>
            <a:noFill/>
          </a:ln>
        </p:spPr>
        <p:txBody>
          <a:bodyPr anchorCtr="0" anchor="t" bIns="45700" lIns="91425" spcFirstLastPara="1" rIns="91425" wrap="square" tIns="45700">
            <a:noAutofit/>
          </a:bodyPr>
          <a:lstStyle/>
          <a:p>
            <a:pPr indent="-158750" lvl="0" marL="285750" marR="0" rtl="0" algn="l">
              <a:lnSpc>
                <a:spcPct val="100000"/>
              </a:lnSpc>
              <a:spcBef>
                <a:spcPts val="0"/>
              </a:spcBef>
              <a:spcAft>
                <a:spcPts val="0"/>
              </a:spcAft>
              <a:buClr>
                <a:schemeClr val="dk1"/>
              </a:buClr>
              <a:buSzPts val="2000"/>
              <a:buFont typeface="Arial"/>
              <a:buNone/>
            </a:pPr>
            <a:r>
              <a:rPr b="0" i="1" lang="en-NZ" sz="1400" u="none" cap="none" strike="noStrike">
                <a:solidFill>
                  <a:srgbClr val="F2F2F2"/>
                </a:solidFill>
                <a:latin typeface="Arial"/>
                <a:ea typeface="Arial"/>
                <a:cs typeface="Arial"/>
                <a:sym typeface="Arial"/>
              </a:rPr>
              <a:t>Aim: to build the capability of PhD students from low- and middle-income countries to conduct applied research in agricultural greenhouse gas emissions quantification and mitigation.</a:t>
            </a:r>
            <a:endParaRPr b="0" i="1" sz="1400" u="none" cap="none" strike="noStrike">
              <a:solidFill>
                <a:srgbClr val="F2F2F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GRA Scholarships</a:t>
            </a:r>
            <a:endParaRPr/>
          </a:p>
        </p:txBody>
      </p:sp>
      <p:sp>
        <p:nvSpPr>
          <p:cNvPr id="157" name="Google Shape;157;p17"/>
          <p:cNvSpPr txBox="1"/>
          <p:nvPr/>
        </p:nvSpPr>
        <p:spPr>
          <a:xfrm>
            <a:off x="213064" y="2557274"/>
            <a:ext cx="11700769" cy="369291"/>
          </a:xfrm>
          <a:prstGeom prst="rect">
            <a:avLst/>
          </a:prstGeom>
          <a:solidFill>
            <a:schemeClr val="lt2"/>
          </a:solidFill>
          <a:ln>
            <a:noFill/>
          </a:ln>
        </p:spPr>
        <p:txBody>
          <a:bodyPr anchorCtr="0" anchor="t" bIns="45700" lIns="91425" spcFirstLastPara="1" rIns="91425" wrap="square" tIns="45700">
            <a:spAutoFit/>
          </a:bodyPr>
          <a:lstStyle/>
          <a:p>
            <a:pPr indent="-158750" lvl="0" marL="285750" marR="0" rtl="0" algn="l">
              <a:lnSpc>
                <a:spcPct val="100000"/>
              </a:lnSpc>
              <a:spcBef>
                <a:spcPts val="0"/>
              </a:spcBef>
              <a:spcAft>
                <a:spcPts val="0"/>
              </a:spcAft>
              <a:buClr>
                <a:schemeClr val="dk1"/>
              </a:buClr>
              <a:buSzPts val="2000"/>
              <a:buFont typeface="Arial"/>
              <a:buNone/>
            </a:pPr>
            <a:r>
              <a:rPr b="0" i="0" lang="en-NZ" sz="1800" u="none" cap="none" strike="noStrike">
                <a:solidFill>
                  <a:schemeClr val="dk1"/>
                </a:solidFill>
                <a:latin typeface="Calibri"/>
                <a:ea typeface="Calibri"/>
                <a:cs typeface="Calibri"/>
                <a:sym typeface="Calibri"/>
              </a:rPr>
              <a:t>Conducted an online survey to assess the impact of the programme in supporting the career of the CLIFF-GRADS alumni.</a:t>
            </a:r>
            <a:endParaRPr/>
          </a:p>
        </p:txBody>
      </p:sp>
      <p:sp>
        <p:nvSpPr>
          <p:cNvPr id="158" name="Google Shape;158;p17"/>
          <p:cNvSpPr txBox="1"/>
          <p:nvPr/>
        </p:nvSpPr>
        <p:spPr>
          <a:xfrm>
            <a:off x="3830377" y="1785064"/>
            <a:ext cx="453124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NZ" sz="3600" u="none" cap="none" strike="noStrike">
                <a:solidFill>
                  <a:schemeClr val="dk1"/>
                </a:solidFill>
                <a:latin typeface="Arial"/>
                <a:ea typeface="Arial"/>
                <a:cs typeface="Arial"/>
                <a:sym typeface="Arial"/>
              </a:rPr>
              <a:t>CLIFF-GRADS</a:t>
            </a:r>
            <a:endParaRPr b="0" i="0" sz="3600" u="none" cap="none" strike="noStrike">
              <a:solidFill>
                <a:schemeClr val="dk1"/>
              </a:solidFill>
              <a:latin typeface="Arial"/>
              <a:ea typeface="Arial"/>
              <a:cs typeface="Arial"/>
              <a:sym typeface="Arial"/>
            </a:endParaRPr>
          </a:p>
        </p:txBody>
      </p:sp>
      <p:sp>
        <p:nvSpPr>
          <p:cNvPr id="159" name="Google Shape;159;p17"/>
          <p:cNvSpPr txBox="1"/>
          <p:nvPr/>
        </p:nvSpPr>
        <p:spPr>
          <a:xfrm>
            <a:off x="2246147" y="2285594"/>
            <a:ext cx="7699701" cy="261610"/>
          </a:xfrm>
          <a:prstGeom prst="rect">
            <a:avLst/>
          </a:prstGeom>
          <a:noFill/>
          <a:ln>
            <a:noFill/>
          </a:ln>
        </p:spPr>
        <p:txBody>
          <a:bodyPr anchorCtr="0" anchor="t" bIns="45700" lIns="91425" spcFirstLastPara="1" rIns="91425" wrap="square" tIns="45700">
            <a:spAutoFit/>
          </a:bodyPr>
          <a:lstStyle/>
          <a:p>
            <a:pPr indent="-158750" lvl="0" marL="285750" marR="0" rtl="0" algn="ctr">
              <a:lnSpc>
                <a:spcPct val="100000"/>
              </a:lnSpc>
              <a:spcBef>
                <a:spcPts val="0"/>
              </a:spcBef>
              <a:spcAft>
                <a:spcPts val="0"/>
              </a:spcAft>
              <a:buClr>
                <a:schemeClr val="dk1"/>
              </a:buClr>
              <a:buSzPts val="2000"/>
              <a:buFont typeface="Arial"/>
              <a:buNone/>
            </a:pPr>
            <a:r>
              <a:rPr b="0" i="1" lang="en-NZ" sz="1100" u="none" cap="none" strike="noStrike">
                <a:solidFill>
                  <a:srgbClr val="7F7F7F"/>
                </a:solidFill>
                <a:latin typeface="Arial"/>
                <a:ea typeface="Arial"/>
                <a:cs typeface="Arial"/>
                <a:sym typeface="Arial"/>
              </a:rPr>
              <a:t>Climate, Food and Farming, Global Research Alliance Development Scholarships Programme</a:t>
            </a:r>
            <a:endParaRPr b="0" i="1" sz="1100" u="none" cap="none" strike="noStrike">
              <a:solidFill>
                <a:srgbClr val="7F7F7F"/>
              </a:solidFill>
              <a:latin typeface="Arial"/>
              <a:ea typeface="Arial"/>
              <a:cs typeface="Arial"/>
              <a:sym typeface="Arial"/>
            </a:endParaRPr>
          </a:p>
        </p:txBody>
      </p:sp>
      <p:pic>
        <p:nvPicPr>
          <p:cNvPr id="160" name="Google Shape;160;p17"/>
          <p:cNvPicPr preferRelativeResize="0"/>
          <p:nvPr/>
        </p:nvPicPr>
        <p:blipFill rotWithShape="1">
          <a:blip r:embed="rId3">
            <a:alphaModFix/>
          </a:blip>
          <a:srcRect b="0" l="0" r="0" t="0"/>
          <a:stretch/>
        </p:blipFill>
        <p:spPr>
          <a:xfrm>
            <a:off x="44380" y="3142106"/>
            <a:ext cx="5578370" cy="3449057"/>
          </a:xfrm>
          <a:prstGeom prst="rect">
            <a:avLst/>
          </a:prstGeom>
          <a:noFill/>
          <a:ln>
            <a:noFill/>
          </a:ln>
        </p:spPr>
      </p:pic>
      <p:pic>
        <p:nvPicPr>
          <p:cNvPr id="161" name="Google Shape;161;p17"/>
          <p:cNvPicPr preferRelativeResize="0"/>
          <p:nvPr/>
        </p:nvPicPr>
        <p:blipFill rotWithShape="1">
          <a:blip r:embed="rId4">
            <a:alphaModFix/>
          </a:blip>
          <a:srcRect b="0" l="0" r="0" t="0"/>
          <a:stretch/>
        </p:blipFill>
        <p:spPr>
          <a:xfrm>
            <a:off x="5953666" y="2990374"/>
            <a:ext cx="5643525" cy="3390103"/>
          </a:xfrm>
          <a:prstGeom prst="rect">
            <a:avLst/>
          </a:prstGeom>
          <a:noFill/>
          <a:ln>
            <a:noFill/>
          </a:ln>
        </p:spPr>
      </p:pic>
      <p:sp>
        <p:nvSpPr>
          <p:cNvPr id="162" name="Google Shape;162;p17"/>
          <p:cNvSpPr/>
          <p:nvPr/>
        </p:nvSpPr>
        <p:spPr>
          <a:xfrm>
            <a:off x="124287" y="3071082"/>
            <a:ext cx="5498463" cy="3449057"/>
          </a:xfrm>
          <a:prstGeom prst="rect">
            <a:avLst/>
          </a:prstGeom>
          <a:noFill/>
          <a:ln cap="flat" cmpd="sng" w="9525">
            <a:solidFill>
              <a:srgbClr val="C7DB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 name="Google Shape;163;p17"/>
          <p:cNvSpPr/>
          <p:nvPr/>
        </p:nvSpPr>
        <p:spPr>
          <a:xfrm>
            <a:off x="5958398" y="3072559"/>
            <a:ext cx="5498463" cy="3449057"/>
          </a:xfrm>
          <a:prstGeom prst="rect">
            <a:avLst/>
          </a:prstGeom>
          <a:noFill/>
          <a:ln cap="flat" cmpd="sng" w="9525">
            <a:solidFill>
              <a:srgbClr val="C7DB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logo for a global research development program&#10;&#10;Description automatically generated" id="164" name="Google Shape;164;p17"/>
          <p:cNvPicPr preferRelativeResize="0"/>
          <p:nvPr/>
        </p:nvPicPr>
        <p:blipFill rotWithShape="1">
          <a:blip r:embed="rId5">
            <a:alphaModFix/>
          </a:blip>
          <a:srcRect b="0" l="0" r="0" t="0"/>
          <a:stretch/>
        </p:blipFill>
        <p:spPr>
          <a:xfrm>
            <a:off x="11079082" y="5884196"/>
            <a:ext cx="1112918" cy="9738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GRA Scholarships</a:t>
            </a:r>
            <a:endParaRPr/>
          </a:p>
        </p:txBody>
      </p:sp>
      <p:sp>
        <p:nvSpPr>
          <p:cNvPr id="171" name="Google Shape;171;p18"/>
          <p:cNvSpPr txBox="1"/>
          <p:nvPr/>
        </p:nvSpPr>
        <p:spPr>
          <a:xfrm>
            <a:off x="1301783" y="3180184"/>
            <a:ext cx="9588433" cy="3477835"/>
          </a:xfrm>
          <a:prstGeom prst="rect">
            <a:avLst/>
          </a:prstGeom>
          <a:noFill/>
          <a:ln>
            <a:noFill/>
          </a:ln>
        </p:spPr>
        <p:txBody>
          <a:bodyPr anchorCtr="0" anchor="t" bIns="45700" lIns="91425" spcFirstLastPara="1" rIns="91425" wrap="square" tIns="45700">
            <a:spAutoFit/>
          </a:bodyPr>
          <a:lstStyle/>
          <a:p>
            <a:pPr indent="-158750" lvl="0" marL="285750" marR="0" rtl="0" algn="l">
              <a:lnSpc>
                <a:spcPct val="100000"/>
              </a:lnSpc>
              <a:spcBef>
                <a:spcPts val="0"/>
              </a:spcBef>
              <a:spcAft>
                <a:spcPts val="0"/>
              </a:spcAft>
              <a:buClr>
                <a:schemeClr val="dk1"/>
              </a:buClr>
              <a:buSzPts val="2000"/>
              <a:buFont typeface="Arial"/>
              <a:buNone/>
            </a:pPr>
            <a:r>
              <a:rPr b="0" i="0" lang="en-NZ" sz="2000" u="none" cap="none" strike="noStrike">
                <a:solidFill>
                  <a:schemeClr val="dk1"/>
                </a:solidFill>
                <a:latin typeface="Arial"/>
                <a:ea typeface="Arial"/>
                <a:cs typeface="Arial"/>
                <a:sym typeface="Arial"/>
              </a:rPr>
              <a:t>A joint initiative of the </a:t>
            </a:r>
            <a:r>
              <a:rPr b="1" i="0" lang="en-NZ" sz="2000" u="none" cap="none" strike="noStrike">
                <a:solidFill>
                  <a:schemeClr val="dk1"/>
                </a:solidFill>
                <a:latin typeface="Arial"/>
                <a:ea typeface="Arial"/>
                <a:cs typeface="Arial"/>
                <a:sym typeface="Arial"/>
              </a:rPr>
              <a:t>GRA</a:t>
            </a:r>
            <a:r>
              <a:rPr b="0" i="0" lang="en-NZ" sz="2000" u="none" cap="none" strike="noStrike">
                <a:solidFill>
                  <a:schemeClr val="dk1"/>
                </a:solidFill>
                <a:latin typeface="Arial"/>
                <a:ea typeface="Arial"/>
                <a:cs typeface="Arial"/>
                <a:sym typeface="Arial"/>
              </a:rPr>
              <a:t> &amp; the </a:t>
            </a:r>
            <a:r>
              <a:rPr b="1" i="0" lang="en-NZ" sz="2000" u="none" cap="none" strike="noStrike">
                <a:solidFill>
                  <a:schemeClr val="dk1"/>
                </a:solidFill>
                <a:latin typeface="Arial"/>
                <a:ea typeface="Arial"/>
                <a:cs typeface="Arial"/>
                <a:sym typeface="Arial"/>
              </a:rPr>
              <a:t>Regional Universities Forum for Capacity Building in Agriculture (RUFORUM).</a:t>
            </a:r>
            <a:endParaRPr/>
          </a:p>
          <a:p>
            <a:pPr indent="-158750" lvl="0" marL="285750" marR="0" rtl="0" algn="l">
              <a:lnSpc>
                <a:spcPct val="100000"/>
              </a:lnSpc>
              <a:spcBef>
                <a:spcPts val="0"/>
              </a:spcBef>
              <a:spcAft>
                <a:spcPts val="0"/>
              </a:spcAft>
              <a:buClr>
                <a:schemeClr val="dk1"/>
              </a:buClr>
              <a:buSzPts val="2000"/>
              <a:buFont typeface="Arial"/>
              <a:buNone/>
            </a:pPr>
            <a:r>
              <a:t/>
            </a:r>
            <a:endParaRPr b="1" i="0" sz="2000" u="none" cap="none" strike="noStrike">
              <a:solidFill>
                <a:schemeClr val="dk1"/>
              </a:solidFill>
              <a:latin typeface="Arial"/>
              <a:ea typeface="Arial"/>
              <a:cs typeface="Arial"/>
              <a:sym typeface="Arial"/>
            </a:endParaRPr>
          </a:p>
          <a:p>
            <a:pPr indent="-158750" lvl="0" marL="285750" marR="0" rtl="0" algn="l">
              <a:lnSpc>
                <a:spcPct val="100000"/>
              </a:lnSpc>
              <a:spcBef>
                <a:spcPts val="0"/>
              </a:spcBef>
              <a:spcAft>
                <a:spcPts val="0"/>
              </a:spcAft>
              <a:buClr>
                <a:schemeClr val="dk1"/>
              </a:buClr>
              <a:buSzPts val="2000"/>
              <a:buFont typeface="Arial"/>
              <a:buNone/>
            </a:pPr>
            <a:r>
              <a:rPr b="1" i="0" lang="en-NZ" sz="2000" u="none" cap="none" strike="noStrike">
                <a:solidFill>
                  <a:schemeClr val="dk1"/>
                </a:solidFill>
                <a:latin typeface="Arial"/>
                <a:ea typeface="Arial"/>
                <a:cs typeface="Arial"/>
                <a:sym typeface="Arial"/>
              </a:rPr>
              <a:t>Round 2 :</a:t>
            </a:r>
            <a:endParaRPr/>
          </a:p>
          <a:p>
            <a:pPr indent="-342900" lvl="0" marL="469900" marR="0" rtl="0" algn="l">
              <a:lnSpc>
                <a:spcPct val="100000"/>
              </a:lnSpc>
              <a:spcBef>
                <a:spcPts val="0"/>
              </a:spcBef>
              <a:spcAft>
                <a:spcPts val="0"/>
              </a:spcAft>
              <a:buClr>
                <a:schemeClr val="dk1"/>
              </a:buClr>
              <a:buSzPts val="2000"/>
              <a:buFont typeface="Noto Sans Symbols"/>
              <a:buChar char="❑"/>
            </a:pPr>
            <a:r>
              <a:rPr b="0" i="0" lang="en-NZ" sz="2000" u="none" cap="none" strike="noStrike">
                <a:solidFill>
                  <a:schemeClr val="dk1"/>
                </a:solidFill>
                <a:latin typeface="Arial"/>
                <a:ea typeface="Arial"/>
                <a:cs typeface="Arial"/>
                <a:sym typeface="Arial"/>
              </a:rPr>
              <a:t>8 projects supported, each project will train 2 master’s students</a:t>
            </a:r>
            <a:endParaRPr/>
          </a:p>
          <a:p>
            <a:pPr indent="-342900" lvl="2" marL="469900" marR="0" rtl="0" algn="l">
              <a:lnSpc>
                <a:spcPct val="100000"/>
              </a:lnSpc>
              <a:spcBef>
                <a:spcPts val="0"/>
              </a:spcBef>
              <a:spcAft>
                <a:spcPts val="0"/>
              </a:spcAft>
              <a:buClr>
                <a:schemeClr val="dk1"/>
              </a:buClr>
              <a:buSzPts val="2000"/>
              <a:buFont typeface="Noto Sans Symbols"/>
              <a:buChar char="❑"/>
            </a:pPr>
            <a:r>
              <a:rPr b="0" i="0" lang="en-NZ" sz="2000" u="none" cap="none" strike="noStrike">
                <a:solidFill>
                  <a:schemeClr val="dk1"/>
                </a:solidFill>
                <a:latin typeface="Arial"/>
                <a:ea typeface="Arial"/>
                <a:cs typeface="Arial"/>
                <a:sym typeface="Arial"/>
              </a:rPr>
              <a:t>2 PhD projects supported in collaboration with ILRI</a:t>
            </a:r>
            <a:endParaRPr/>
          </a:p>
          <a:p>
            <a:pPr indent="0" lvl="0" marL="127000" marR="0" rtl="0" algn="l">
              <a:lnSpc>
                <a:spcPct val="100000"/>
              </a:lnSpc>
              <a:spcBef>
                <a:spcPts val="0"/>
              </a:spcBef>
              <a:spcAft>
                <a:spcPts val="0"/>
              </a:spcAft>
              <a:buNone/>
            </a:pPr>
            <a:r>
              <a:t/>
            </a:r>
            <a:endParaRPr b="1" i="0" sz="2000" u="none" cap="none" strike="noStrike">
              <a:solidFill>
                <a:schemeClr val="dk1"/>
              </a:solidFill>
              <a:latin typeface="Arial"/>
              <a:ea typeface="Arial"/>
              <a:cs typeface="Arial"/>
              <a:sym typeface="Arial"/>
            </a:endParaRPr>
          </a:p>
          <a:p>
            <a:pPr indent="0" lvl="0" marL="127000" marR="0" rtl="0" algn="l">
              <a:lnSpc>
                <a:spcPct val="100000"/>
              </a:lnSpc>
              <a:spcBef>
                <a:spcPts val="0"/>
              </a:spcBef>
              <a:spcAft>
                <a:spcPts val="0"/>
              </a:spcAft>
              <a:buNone/>
            </a:pPr>
            <a:r>
              <a:rPr b="0" i="0" lang="en-NZ" sz="2000" u="none" cap="none" strike="noStrike">
                <a:solidFill>
                  <a:schemeClr val="dk1"/>
                </a:solidFill>
                <a:latin typeface="Arial"/>
                <a:ea typeface="Arial"/>
                <a:cs typeface="Arial"/>
                <a:sym typeface="Arial"/>
              </a:rPr>
              <a:t>In November 2023, during the RUFORUM annual technical committee, five</a:t>
            </a:r>
            <a:endParaRPr/>
          </a:p>
          <a:p>
            <a:pPr indent="0" lvl="0" marL="127000" marR="0" rtl="0" algn="l">
              <a:lnSpc>
                <a:spcPct val="100000"/>
              </a:lnSpc>
              <a:spcBef>
                <a:spcPts val="0"/>
              </a:spcBef>
              <a:spcAft>
                <a:spcPts val="0"/>
              </a:spcAft>
              <a:buNone/>
            </a:pPr>
            <a:r>
              <a:rPr b="0" i="0" lang="en-NZ" sz="2000" u="none" cap="none" strike="noStrike">
                <a:solidFill>
                  <a:schemeClr val="dk1"/>
                </a:solidFill>
                <a:latin typeface="Arial"/>
                <a:ea typeface="Arial"/>
                <a:cs typeface="Arial"/>
                <a:sym typeface="Arial"/>
              </a:rPr>
              <a:t>recipients of the first Round of the GRA-GRG Programme launched the</a:t>
            </a:r>
            <a:endParaRPr/>
          </a:p>
          <a:p>
            <a:pPr indent="0" lvl="0" marL="127000" marR="0" rtl="0" algn="l">
              <a:lnSpc>
                <a:spcPct val="100000"/>
              </a:lnSpc>
              <a:spcBef>
                <a:spcPts val="0"/>
              </a:spcBef>
              <a:spcAft>
                <a:spcPts val="0"/>
              </a:spcAft>
              <a:buNone/>
            </a:pPr>
            <a:r>
              <a:rPr b="0" i="0" lang="en-NZ" sz="2000" u="none" cap="none" strike="noStrike">
                <a:solidFill>
                  <a:schemeClr val="dk1"/>
                </a:solidFill>
                <a:latin typeface="Arial"/>
                <a:ea typeface="Arial"/>
                <a:cs typeface="Arial"/>
                <a:sym typeface="Arial"/>
              </a:rPr>
              <a:t>GRA-RUFORUM Alumni Network named </a:t>
            </a:r>
            <a:r>
              <a:rPr b="1" i="0" lang="en-NZ" sz="2000" u="none" cap="none" strike="noStrike">
                <a:solidFill>
                  <a:schemeClr val="dk1"/>
                </a:solidFill>
                <a:latin typeface="Arial"/>
                <a:ea typeface="Arial"/>
                <a:cs typeface="Arial"/>
                <a:sym typeface="Arial"/>
              </a:rPr>
              <a:t>GRAN-Afrique</a:t>
            </a:r>
            <a:r>
              <a:rPr b="0" i="0" lang="en-NZ" sz="2000" u="none" cap="none" strike="noStrike">
                <a:solidFill>
                  <a:schemeClr val="dk1"/>
                </a:solidFill>
                <a:latin typeface="Arial"/>
                <a:ea typeface="Arial"/>
                <a:cs typeface="Arial"/>
                <a:sym typeface="Arial"/>
              </a:rPr>
              <a:t>. </a:t>
            </a:r>
            <a:endParaRPr/>
          </a:p>
          <a:p>
            <a:pPr indent="0" lvl="0" marL="127000" marR="0" rtl="0" algn="l">
              <a:lnSpc>
                <a:spcPct val="100000"/>
              </a:lnSpc>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72" name="Google Shape;172;p18"/>
          <p:cNvSpPr txBox="1"/>
          <p:nvPr/>
        </p:nvSpPr>
        <p:spPr>
          <a:xfrm>
            <a:off x="1084899" y="1971135"/>
            <a:ext cx="9317400"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NZ" sz="2800" u="none" cap="none" strike="noStrike">
                <a:solidFill>
                  <a:schemeClr val="dk1"/>
                </a:solidFill>
                <a:latin typeface="Arial"/>
                <a:ea typeface="Arial"/>
                <a:cs typeface="Arial"/>
                <a:sym typeface="Arial"/>
              </a:rPr>
              <a:t>RUFORUM GRA Graduate Research Grants</a:t>
            </a:r>
            <a:endParaRPr b="0" i="0" sz="2800" u="none" cap="none" strike="noStrike">
              <a:solidFill>
                <a:schemeClr val="dk1"/>
              </a:solidFill>
              <a:latin typeface="Arial"/>
              <a:ea typeface="Arial"/>
              <a:cs typeface="Arial"/>
              <a:sym typeface="Arial"/>
            </a:endParaRPr>
          </a:p>
        </p:txBody>
      </p:sp>
      <p:sp>
        <p:nvSpPr>
          <p:cNvPr id="173" name="Google Shape;173;p18"/>
          <p:cNvSpPr/>
          <p:nvPr/>
        </p:nvSpPr>
        <p:spPr>
          <a:xfrm>
            <a:off x="1408557" y="2560821"/>
            <a:ext cx="9265663" cy="619363"/>
          </a:xfrm>
          <a:prstGeom prst="roundRect">
            <a:avLst>
              <a:gd fmla="val 27412" name="adj"/>
            </a:avLst>
          </a:prstGeom>
          <a:solidFill>
            <a:srgbClr val="668897"/>
          </a:solidFill>
          <a:ln>
            <a:noFill/>
          </a:ln>
        </p:spPr>
        <p:txBody>
          <a:bodyPr anchorCtr="0" anchor="t" bIns="45700" lIns="91425" spcFirstLastPara="1" rIns="91425" wrap="square" tIns="45700">
            <a:noAutofit/>
          </a:bodyPr>
          <a:lstStyle/>
          <a:p>
            <a:pPr indent="-158750" lvl="0" marL="285750" marR="0" rtl="0" algn="l">
              <a:lnSpc>
                <a:spcPct val="100000"/>
              </a:lnSpc>
              <a:spcBef>
                <a:spcPts val="0"/>
              </a:spcBef>
              <a:spcAft>
                <a:spcPts val="0"/>
              </a:spcAft>
              <a:buClr>
                <a:schemeClr val="dk1"/>
              </a:buClr>
              <a:buSzPts val="2000"/>
              <a:buFont typeface="Arial"/>
              <a:buNone/>
            </a:pPr>
            <a:r>
              <a:rPr b="0" i="1" lang="en-NZ" sz="1400" u="none" cap="none" strike="noStrike">
                <a:solidFill>
                  <a:srgbClr val="F2F2F2"/>
                </a:solidFill>
                <a:latin typeface="Arial"/>
                <a:ea typeface="Arial"/>
                <a:cs typeface="Arial"/>
                <a:sym typeface="Arial"/>
              </a:rPr>
              <a:t>Aim: to build the capability of graduate students and post-graduate scientists in Africa to conduct applied research on agricultural GHGs</a:t>
            </a:r>
            <a:endParaRPr/>
          </a:p>
        </p:txBody>
      </p:sp>
      <p:pic>
        <p:nvPicPr>
          <p:cNvPr id="174" name="Google Shape;174;p18"/>
          <p:cNvPicPr preferRelativeResize="0"/>
          <p:nvPr/>
        </p:nvPicPr>
        <p:blipFill rotWithShape="1">
          <a:blip r:embed="rId3">
            <a:alphaModFix/>
          </a:blip>
          <a:srcRect b="0" l="0" r="0" t="0"/>
          <a:stretch/>
        </p:blipFill>
        <p:spPr>
          <a:xfrm>
            <a:off x="10307217" y="5668711"/>
            <a:ext cx="1783690" cy="113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txBox="1"/>
          <p:nvPr>
            <p:ph idx="1" type="body"/>
          </p:nvPr>
        </p:nvSpPr>
        <p:spPr>
          <a:xfrm>
            <a:off x="6860353" y="2025790"/>
            <a:ext cx="5096106" cy="3023120"/>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lang="en-NZ">
                <a:solidFill>
                  <a:schemeClr val="dk1"/>
                </a:solidFill>
              </a:rPr>
              <a:t>Participation alongside GRA Partner,  the Global Methane Hub, in the Greener Cattle Initiative.</a:t>
            </a:r>
            <a:endParaRPr/>
          </a:p>
          <a:p>
            <a:pPr indent="-342900" lvl="0" marL="342900" rtl="0" algn="l">
              <a:lnSpc>
                <a:spcPct val="90000"/>
              </a:lnSpc>
              <a:spcBef>
                <a:spcPts val="0"/>
              </a:spcBef>
              <a:spcAft>
                <a:spcPts val="0"/>
              </a:spcAft>
              <a:buClr>
                <a:schemeClr val="dk1"/>
              </a:buClr>
              <a:buSzPts val="2000"/>
              <a:buFont typeface="Arial"/>
              <a:buChar char="•"/>
            </a:pPr>
            <a:r>
              <a:rPr lang="en-NZ">
                <a:solidFill>
                  <a:schemeClr val="dk1"/>
                </a:solidFill>
              </a:rPr>
              <a:t>Round 1 has provided crucial support to innovative projects such as accelerating methane mitigation via animal breeding and searching for approaches that combine mitigation of enteric methane with improved animal performance. </a:t>
            </a:r>
            <a:endParaRPr/>
          </a:p>
          <a:p>
            <a:pPr indent="-342900" lvl="0" marL="342900" rtl="0" algn="l">
              <a:lnSpc>
                <a:spcPct val="90000"/>
              </a:lnSpc>
              <a:spcBef>
                <a:spcPts val="0"/>
              </a:spcBef>
              <a:spcAft>
                <a:spcPts val="0"/>
              </a:spcAft>
              <a:buClr>
                <a:schemeClr val="dk1"/>
              </a:buClr>
              <a:buSzPts val="2000"/>
              <a:buFont typeface="Arial"/>
              <a:buChar char="•"/>
            </a:pPr>
            <a:r>
              <a:rPr lang="en-NZ">
                <a:solidFill>
                  <a:schemeClr val="dk1"/>
                </a:solidFill>
              </a:rPr>
              <a:t>Round 2 projects being assessed.</a:t>
            </a:r>
            <a:endParaRPr/>
          </a:p>
          <a:p>
            <a:pPr indent="-215900" lvl="0" marL="342900" rtl="0" algn="l">
              <a:lnSpc>
                <a:spcPct val="90000"/>
              </a:lnSpc>
              <a:spcBef>
                <a:spcPts val="0"/>
              </a:spcBef>
              <a:spcAft>
                <a:spcPts val="0"/>
              </a:spcAft>
              <a:buClr>
                <a:schemeClr val="dk1"/>
              </a:buClr>
              <a:buSzPts val="2000"/>
              <a:buFont typeface="Arial"/>
              <a:buNone/>
            </a:pPr>
            <a:r>
              <a:t/>
            </a:r>
            <a:endParaRPr/>
          </a:p>
        </p:txBody>
      </p:sp>
      <p:pic>
        <p:nvPicPr>
          <p:cNvPr id="180" name="Google Shape;180;p19"/>
          <p:cNvPicPr preferRelativeResize="0"/>
          <p:nvPr/>
        </p:nvPicPr>
        <p:blipFill rotWithShape="1">
          <a:blip r:embed="rId3">
            <a:alphaModFix/>
          </a:blip>
          <a:srcRect b="0" l="0" r="0" t="0"/>
          <a:stretch/>
        </p:blipFill>
        <p:spPr>
          <a:xfrm>
            <a:off x="0" y="2025790"/>
            <a:ext cx="6753225" cy="4524375"/>
          </a:xfrm>
          <a:prstGeom prst="rect">
            <a:avLst/>
          </a:prstGeom>
          <a:noFill/>
          <a:ln>
            <a:noFill/>
          </a:ln>
        </p:spPr>
      </p:pic>
      <p:pic>
        <p:nvPicPr>
          <p:cNvPr id="181" name="Google Shape;181;p19"/>
          <p:cNvPicPr preferRelativeResize="0"/>
          <p:nvPr/>
        </p:nvPicPr>
        <p:blipFill rotWithShape="1">
          <a:blip r:embed="rId4">
            <a:alphaModFix/>
          </a:blip>
          <a:srcRect b="0" l="0" r="0" t="0"/>
          <a:stretch/>
        </p:blipFill>
        <p:spPr>
          <a:xfrm>
            <a:off x="283775" y="89208"/>
            <a:ext cx="3572828" cy="1655144"/>
          </a:xfrm>
          <a:prstGeom prst="rect">
            <a:avLst/>
          </a:prstGeom>
          <a:noFill/>
          <a:ln>
            <a:noFill/>
          </a:ln>
        </p:spPr>
      </p:pic>
      <p:pic>
        <p:nvPicPr>
          <p:cNvPr id="182" name="Google Shape;182;p19"/>
          <p:cNvPicPr preferRelativeResize="0"/>
          <p:nvPr/>
        </p:nvPicPr>
        <p:blipFill rotWithShape="1">
          <a:blip r:embed="rId5">
            <a:alphaModFix/>
          </a:blip>
          <a:srcRect b="0" l="0" r="0" t="0"/>
          <a:stretch/>
        </p:blipFill>
        <p:spPr>
          <a:xfrm>
            <a:off x="9455020" y="5393094"/>
            <a:ext cx="2614642" cy="13317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838201" y="557217"/>
            <a:ext cx="8248651" cy="1133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entury Gothic"/>
              <a:buNone/>
            </a:pPr>
            <a:r>
              <a:rPr lang="en-NZ"/>
              <a:t>Global Dairy Platform:</a:t>
            </a:r>
            <a:br>
              <a:rPr lang="en-NZ"/>
            </a:br>
            <a:r>
              <a:rPr lang="en-NZ"/>
              <a:t>Pathways to Dairy Net Zero (P2DNZ)</a:t>
            </a:r>
            <a:endParaRPr/>
          </a:p>
        </p:txBody>
      </p:sp>
      <p:sp>
        <p:nvSpPr>
          <p:cNvPr id="188" name="Google Shape;188;p20"/>
          <p:cNvSpPr txBox="1"/>
          <p:nvPr>
            <p:ph idx="1" type="body"/>
          </p:nvPr>
        </p:nvSpPr>
        <p:spPr>
          <a:xfrm>
            <a:off x="838200" y="2026447"/>
            <a:ext cx="10515600" cy="4150515"/>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1100"/>
              </a:spcBef>
              <a:spcAft>
                <a:spcPts val="0"/>
              </a:spcAft>
              <a:buClr>
                <a:schemeClr val="dk1"/>
              </a:buClr>
              <a:buSzPts val="2000"/>
              <a:buFont typeface="Arial"/>
              <a:buChar char="•"/>
            </a:pPr>
            <a:r>
              <a:rPr lang="en-NZ"/>
              <a:t>Completed project quantifying baseline emissions projections, categorising major mitigation opportunities and estimating future emission reduction potential</a:t>
            </a:r>
            <a:endParaRPr/>
          </a:p>
          <a:p>
            <a:pPr indent="-215900" lvl="0" marL="342900" rtl="0" algn="l">
              <a:lnSpc>
                <a:spcPct val="90000"/>
              </a:lnSpc>
              <a:spcBef>
                <a:spcPts val="1100"/>
              </a:spcBef>
              <a:spcAft>
                <a:spcPts val="0"/>
              </a:spcAft>
              <a:buClr>
                <a:schemeClr val="dk1"/>
              </a:buClr>
              <a:buSzPts val="2000"/>
              <a:buFont typeface="Arial"/>
              <a:buNone/>
            </a:pPr>
            <a:r>
              <a:t/>
            </a:r>
            <a:endParaRPr/>
          </a:p>
          <a:p>
            <a:pPr indent="-342900" lvl="0" marL="342900" rtl="0" algn="l">
              <a:lnSpc>
                <a:spcPct val="90000"/>
              </a:lnSpc>
              <a:spcBef>
                <a:spcPts val="1100"/>
              </a:spcBef>
              <a:spcAft>
                <a:spcPts val="0"/>
              </a:spcAft>
              <a:buClr>
                <a:schemeClr val="dk1"/>
              </a:buClr>
              <a:buSzPts val="2000"/>
              <a:buFont typeface="Arial"/>
              <a:buChar char="•"/>
            </a:pPr>
            <a:r>
              <a:rPr lang="en-NZ"/>
              <a:t>Collaborating in new project with GMH and EDF and New Zealand on animal health interventions and GHG emissions</a:t>
            </a:r>
            <a:endParaRPr/>
          </a:p>
          <a:p>
            <a:pPr indent="-215900" lvl="0" marL="342900" rtl="0" algn="l">
              <a:lnSpc>
                <a:spcPct val="90000"/>
              </a:lnSpc>
              <a:spcBef>
                <a:spcPts val="1100"/>
              </a:spcBef>
              <a:spcAft>
                <a:spcPts val="0"/>
              </a:spcAft>
              <a:buClr>
                <a:schemeClr val="dk1"/>
              </a:buClr>
              <a:buSzPts val="2000"/>
              <a:buFont typeface="Arial"/>
              <a:buNone/>
            </a:pPr>
            <a:r>
              <a:t/>
            </a:r>
            <a:endParaRPr/>
          </a:p>
          <a:p>
            <a:pPr indent="-342900" lvl="0" marL="342900" rtl="0" algn="l">
              <a:lnSpc>
                <a:spcPct val="90000"/>
              </a:lnSpc>
              <a:spcBef>
                <a:spcPts val="1100"/>
              </a:spcBef>
              <a:spcAft>
                <a:spcPts val="0"/>
              </a:spcAft>
              <a:buClr>
                <a:schemeClr val="dk1"/>
              </a:buClr>
              <a:buSzPts val="2000"/>
              <a:buFont typeface="Arial"/>
              <a:buChar char="•"/>
            </a:pPr>
            <a:r>
              <a:rPr lang="en-NZ"/>
              <a:t>Continued collaboration on Methane Inhibitor Flagship via support for a Post-Doctoral scientist</a:t>
            </a:r>
            <a:endParaRPr/>
          </a:p>
          <a:p>
            <a:pPr indent="-215900" lvl="0" marL="342900" rtl="0" algn="l">
              <a:lnSpc>
                <a:spcPct val="90000"/>
              </a:lnSpc>
              <a:spcBef>
                <a:spcPts val="1100"/>
              </a:spcBef>
              <a:spcAft>
                <a:spcPts val="0"/>
              </a:spcAft>
              <a:buClr>
                <a:schemeClr val="dk1"/>
              </a:buClr>
              <a:buSzPts val="2000"/>
              <a:buFont typeface="Arial"/>
              <a:buNone/>
            </a:pPr>
            <a:r>
              <a:t/>
            </a:r>
            <a:endParaRPr/>
          </a:p>
          <a:p>
            <a:pPr indent="-342900" lvl="0" marL="342900" rtl="0" algn="l">
              <a:lnSpc>
                <a:spcPct val="90000"/>
              </a:lnSpc>
              <a:spcBef>
                <a:spcPts val="1100"/>
              </a:spcBef>
              <a:spcAft>
                <a:spcPts val="0"/>
              </a:spcAft>
              <a:buClr>
                <a:schemeClr val="dk1"/>
              </a:buClr>
              <a:buSzPts val="2000"/>
              <a:buFont typeface="Arial"/>
              <a:buChar char="•"/>
            </a:pPr>
            <a:r>
              <a:rPr lang="en-NZ"/>
              <a:t>Joint presentation at COP 27 and 28</a:t>
            </a:r>
            <a:endParaRPr/>
          </a:p>
        </p:txBody>
      </p:sp>
      <p:pic>
        <p:nvPicPr>
          <p:cNvPr id="189" name="Google Shape;189;p20"/>
          <p:cNvPicPr preferRelativeResize="0"/>
          <p:nvPr/>
        </p:nvPicPr>
        <p:blipFill rotWithShape="1">
          <a:blip r:embed="rId3">
            <a:alphaModFix/>
          </a:blip>
          <a:srcRect b="0" l="0" r="0" t="0"/>
          <a:stretch/>
        </p:blipFill>
        <p:spPr>
          <a:xfrm>
            <a:off x="8956660" y="5553307"/>
            <a:ext cx="2964459" cy="11701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